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4"/>
  </p:notesMasterIdLst>
  <p:sldIdLst>
    <p:sldId id="337" r:id="rId2"/>
    <p:sldId id="333" r:id="rId3"/>
    <p:sldId id="334" r:id="rId4"/>
    <p:sldId id="344" r:id="rId5"/>
    <p:sldId id="338" r:id="rId6"/>
    <p:sldId id="466" r:id="rId7"/>
    <p:sldId id="467" r:id="rId8"/>
    <p:sldId id="341" r:id="rId9"/>
    <p:sldId id="484" r:id="rId10"/>
    <p:sldId id="346" r:id="rId11"/>
    <p:sldId id="483" r:id="rId12"/>
    <p:sldId id="342" r:id="rId13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2EB"/>
    <a:srgbClr val="EB7615"/>
    <a:srgbClr val="E33417"/>
    <a:srgbClr val="2D78D3"/>
    <a:srgbClr val="0F5B89"/>
    <a:srgbClr val="E6EFFF"/>
    <a:srgbClr val="F075EB"/>
    <a:srgbClr val="194E7F"/>
    <a:srgbClr val="C1FEF4"/>
    <a:srgbClr val="F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1" autoAdjust="0"/>
    <p:restoredTop sz="84605" autoAdjust="0"/>
  </p:normalViewPr>
  <p:slideViewPr>
    <p:cSldViewPr>
      <p:cViewPr varScale="1">
        <p:scale>
          <a:sx n="107" d="100"/>
          <a:sy n="107" d="100"/>
        </p:scale>
        <p:origin x="848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324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0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94626F-C655-4256-BBD8-859626C90C36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4"/>
            <a:ext cx="5563870" cy="418909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842031"/>
            <a:ext cx="3013763" cy="46545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EF6499-3E0A-4806-9657-8076517232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6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F6499-3E0A-4806-9657-80765172329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949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6499-3E0A-4806-9657-80765172329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268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AF895-A605-49C8-ABB2-097AEC4ED72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86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F6499-3E0A-4806-9657-80765172329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74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F6499-3E0A-4806-9657-80765172329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06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F6499-3E0A-4806-9657-80765172329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92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F6499-3E0A-4806-9657-80765172329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7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F6499-3E0A-4806-9657-8076517232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77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F6499-3E0A-4806-9657-8076517232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18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F6499-3E0A-4806-9657-80765172329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35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F6499-3E0A-4806-9657-8076517232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ounded Rectangle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  <a:prstGeom prst="rect">
            <a:avLst/>
          </a:prstGeo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  <a:prstGeom prst="rect">
            <a:avLst/>
          </a:prstGeo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fld id="{22DB8485-E52B-4034-B31C-246D490C0CE3}" type="datetime1">
              <a:rPr lang="en-US" smtClean="0"/>
              <a:t>9/24/19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/>
          <a:lstStyle/>
          <a:p>
            <a:fld id="{E919D435-4AE0-4745-BA3D-44C363C53A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fld id="{AA358BBA-0104-45AA-A813-4D66E59A1867}" type="datetime1">
              <a:rPr lang="en-US" smtClean="0"/>
              <a:t>9/24/19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/>
          <a:lstStyle/>
          <a:p>
            <a:fld id="{E919D435-4AE0-4745-BA3D-44C363C53A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  <a:prstGeom prst="rect">
            <a:avLst/>
          </a:prstGeo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fld id="{A2615F79-E766-4A22-8E18-4162242B87DE}" type="datetime1">
              <a:rPr lang="en-US" smtClean="0"/>
              <a:t>9/24/19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/>
          <a:lstStyle/>
          <a:p>
            <a:fld id="{E919D435-4AE0-4745-BA3D-44C363C53A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fld id="{4575545D-A2B7-48CC-A875-A725CFBF14D5}" type="datetime1">
              <a:rPr lang="en-US" smtClean="0"/>
              <a:t>9/24/19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/>
          <a:lstStyle/>
          <a:p>
            <a:fld id="{E919D435-4AE0-4745-BA3D-44C363C53A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ounded Rectangle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  <a:prstGeom prst="rect">
            <a:avLst/>
          </a:prstGeo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  <a:prstGeom prst="rect">
            <a:avLst/>
          </a:prstGeo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fld id="{028D3B5B-787A-4EC3-AE55-4C65A94E1217}" type="datetime1">
              <a:rPr lang="en-US" smtClean="0"/>
              <a:t>9/24/19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/>
          <a:lstStyle/>
          <a:p>
            <a:fld id="{E919D435-4AE0-4745-BA3D-44C363C53A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fld id="{0BDE2009-3B34-4599-BEEC-500B36F06AE4}" type="datetime1">
              <a:rPr lang="en-US" smtClean="0"/>
              <a:t>9/24/19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/>
          <a:lstStyle/>
          <a:p>
            <a:fld id="{E919D435-4AE0-4745-BA3D-44C363C53A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  <a:prstGeom prst="rect">
            <a:avLst/>
          </a:prstGeo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  <a:prstGeom prst="rect">
            <a:avLst/>
          </a:prstGeo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  <a:prstGeom prst="rect">
            <a:avLst/>
          </a:prstGeo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  <a:prstGeom prst="rect">
            <a:avLst/>
          </a:prstGeo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  <a:prstGeom prst="rect">
            <a:avLst/>
          </a:prstGeo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fld id="{E3BF5803-4FE5-431A-A899-EA15B54D817D}" type="datetime1">
              <a:rPr lang="en-US" smtClean="0"/>
              <a:t>9/24/19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/>
          <a:lstStyle/>
          <a:p>
            <a:fld id="{E919D435-4AE0-4745-BA3D-44C363C53A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fld id="{8B5A76DB-2767-4F36-B935-C61D92B775D7}" type="datetime1">
              <a:rPr lang="en-US" smtClean="0"/>
              <a:t>9/24/19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/>
          <a:lstStyle/>
          <a:p>
            <a:fld id="{E919D435-4AE0-4745-BA3D-44C363C53A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fld id="{720D7344-7CFD-49D7-9074-063B511DE680}" type="datetime1">
              <a:rPr lang="en-US" smtClean="0"/>
              <a:t>9/24/19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/>
          <a:lstStyle/>
          <a:p>
            <a:fld id="{E919D435-4AE0-4745-BA3D-44C363C53A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  <a:prstGeom prst="rect">
            <a:avLst/>
          </a:prstGeo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  <a:prstGeom prst="rect">
            <a:avLst/>
          </a:prstGeo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fld id="{CE19E3C1-2B45-4545-991E-5E1383E9B1AC}" type="datetime1">
              <a:rPr lang="en-US" smtClean="0"/>
              <a:t>9/24/19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/>
          <a:lstStyle/>
          <a:p>
            <a:fld id="{E919D435-4AE0-4745-BA3D-44C363C53A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  <a:prstGeom prst="rect">
            <a:avLst/>
          </a:prstGeo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  <a:prstGeom prst="rect">
            <a:avLst/>
          </a:prstGeo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fld id="{AF9EE070-E92D-400E-A680-935C45C1DFC4}" type="datetime1">
              <a:rPr lang="en-US" smtClean="0"/>
              <a:t>9/24/19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/>
          <a:lstStyle/>
          <a:p>
            <a:fld id="{E919D435-4AE0-4745-BA3D-44C363C53A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381000" y="332624"/>
            <a:ext cx="11376073" cy="6196819"/>
          </a:xfrm>
          <a:prstGeom prst="roundRect">
            <a:avLst>
              <a:gd name="adj" fmla="val 3297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tif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tiff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video" Target="../media/media3.mov"/><Relationship Id="rId21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microsoft.com/office/2007/relationships/media" Target="../media/media3.mov"/><Relationship Id="rId16" Type="http://schemas.openxmlformats.org/officeDocument/2006/relationships/image" Target="../media/image10.png"/><Relationship Id="rId20" Type="http://schemas.openxmlformats.org/officeDocument/2006/relationships/image" Target="../media/image41.png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.tiff"/><Relationship Id="rId5" Type="http://schemas.openxmlformats.org/officeDocument/2006/relationships/notesSlide" Target="../notesSlides/notesSlide11.xml"/><Relationship Id="rId15" Type="http://schemas.microsoft.com/office/2007/relationships/hdphoto" Target="../media/hdphoto4.wdp"/><Relationship Id="rId23" Type="http://schemas.openxmlformats.org/officeDocument/2006/relationships/image" Target="../media/image3.png"/><Relationship Id="rId10" Type="http://schemas.openxmlformats.org/officeDocument/2006/relationships/image" Target="../media/image33.png"/><Relationship Id="rId19" Type="http://schemas.openxmlformats.org/officeDocument/2006/relationships/image" Target="../media/image40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4.tiff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bstract_cycle_9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04" y="-76200"/>
            <a:ext cx="12192000" cy="69727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58308" y="4757380"/>
            <a:ext cx="114817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reflection blurRad="6350" stA="60000" endA="900" endPos="60000" dist="60007" dir="5400000" sy="-100000" algn="bl" rotWithShape="0"/>
                </a:effectLst>
              </a:rPr>
              <a:t>MACHINE </a:t>
            </a:r>
            <a:r>
              <a:rPr lang="en-US" sz="4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reflection blurRad="6350" stA="60000" endA="900" endPos="60000" dist="60007" dir="5400000" sy="-100000" algn="bl" rotWithShape="0"/>
                </a:effectLst>
              </a:rPr>
              <a:t>OPTIMIZATION TECHNOLOGY</a:t>
            </a:r>
            <a:endParaRPr lang="en-US" sz="440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6350000"/>
            <a:ext cx="1626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M:\6-Multi-media Files\Logos\CEI Logos\cei-gray-blue.t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812" y="6350000"/>
            <a:ext cx="1415359" cy="5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161869" y="6544007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</a:rPr>
              <a:t>www.caroneng.com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83337"/>
            <a:ext cx="1986683" cy="614558"/>
          </a:xfrm>
          <a:prstGeom prst="rect">
            <a:avLst/>
          </a:prstGeom>
          <a:effectLst/>
        </p:spPr>
      </p:pic>
      <p:pic>
        <p:nvPicPr>
          <p:cNvPr id="9" name="Picture 3" descr="M:\7-Home Directories\Brianna\WEBSITE - AfterFive\X- ITEMS SENT\Logos &amp; Icons\CARON ENG LOGO-gray-blue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283" y="1624730"/>
            <a:ext cx="6868416" cy="2590800"/>
          </a:xfrm>
          <a:prstGeom prst="rect">
            <a:avLst/>
          </a:prstGeom>
          <a:noFill/>
          <a:effectLst>
            <a:glow>
              <a:schemeClr val="bg1">
                <a:alpha val="37000"/>
              </a:schemeClr>
            </a:glow>
            <a:outerShdw sx="99000" sy="99000" algn="tr" rotWithShape="0">
              <a:schemeClr val="bg1">
                <a:alpha val="3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7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37318-B565-6F47-9C71-6F74EBF23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430" y="1509233"/>
            <a:ext cx="7437888" cy="4673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09F506-2F0A-414C-A6EB-A11F7FD9D0E5}"/>
              </a:ext>
            </a:extLst>
          </p:cNvPr>
          <p:cNvSpPr txBox="1"/>
          <p:nvPr/>
        </p:nvSpPr>
        <p:spPr>
          <a:xfrm>
            <a:off x="2581088" y="563677"/>
            <a:ext cx="7000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0"/>
                <a:solidFill>
                  <a:srgbClr val="3B42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USER INTERFACE ~ Unload Tools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1E95A-CB54-EF44-A3FD-154550E7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6350000"/>
            <a:ext cx="1626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M:\6-Multi-media Files\Logos\CEI Logos\cei-gray-blue.tif">
            <a:extLst>
              <a:ext uri="{FF2B5EF4-FFF2-40B4-BE49-F238E27FC236}">
                <a16:creationId xmlns:a16="http://schemas.microsoft.com/office/drawing/2014/main" id="{C9E9901E-E451-1D49-B9A6-F3AF7706E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812" y="6350000"/>
            <a:ext cx="1415359" cy="5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0D54BC-1CE3-DD4F-BF56-586AC70F3894}"/>
              </a:ext>
            </a:extLst>
          </p:cNvPr>
          <p:cNvSpPr txBox="1"/>
          <p:nvPr/>
        </p:nvSpPr>
        <p:spPr>
          <a:xfrm>
            <a:off x="8161869" y="6544007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www.caroneng.com</a:t>
            </a:r>
          </a:p>
        </p:txBody>
      </p:sp>
    </p:spTree>
    <p:extLst>
      <p:ext uri="{BB962C8B-B14F-4D97-AF65-F5344CB8AC3E}">
        <p14:creationId xmlns:p14="http://schemas.microsoft.com/office/powerpoint/2010/main" val="347836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ToolConnect Clip">
            <a:hlinkClick r:id="" action="ppaction://media"/>
            <a:extLst>
              <a:ext uri="{FF2B5EF4-FFF2-40B4-BE49-F238E27FC236}">
                <a16:creationId xmlns:a16="http://schemas.microsoft.com/office/drawing/2014/main" id="{8E84FA91-9E7A-3347-A42A-ECD365472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1140" y="1264625"/>
            <a:ext cx="7250860" cy="4078609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3607CD0A-74AE-8A47-AFE4-AA23DBAAF463}"/>
              </a:ext>
            </a:extLst>
          </p:cNvPr>
          <p:cNvSpPr/>
          <p:nvPr/>
        </p:nvSpPr>
        <p:spPr>
          <a:xfrm>
            <a:off x="-301978" y="1099333"/>
            <a:ext cx="5243118" cy="765496"/>
          </a:xfrm>
          <a:prstGeom prst="parallelogram">
            <a:avLst>
              <a:gd name="adj" fmla="val 31840"/>
            </a:avLst>
          </a:prstGeom>
          <a:solidFill>
            <a:srgbClr val="3B42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75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Automates (off machine) tool measurement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0030D251-19C7-814A-BAA4-971268231E4C}"/>
              </a:ext>
            </a:extLst>
          </p:cNvPr>
          <p:cNvSpPr/>
          <p:nvPr/>
        </p:nvSpPr>
        <p:spPr>
          <a:xfrm>
            <a:off x="-301978" y="2001362"/>
            <a:ext cx="5245939" cy="785498"/>
          </a:xfrm>
          <a:prstGeom prst="parallelogram">
            <a:avLst/>
          </a:prstGeom>
          <a:solidFill>
            <a:srgbClr val="3B42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75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Significantly reduces setup and cycle times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1762DFE2-058A-434F-8385-45B510BF5395}"/>
              </a:ext>
            </a:extLst>
          </p:cNvPr>
          <p:cNvSpPr/>
          <p:nvPr/>
        </p:nvSpPr>
        <p:spPr>
          <a:xfrm>
            <a:off x="-372183" y="2928969"/>
            <a:ext cx="5313322" cy="762000"/>
          </a:xfrm>
          <a:prstGeom prst="parallelogram">
            <a:avLst/>
          </a:prstGeom>
          <a:solidFill>
            <a:srgbClr val="3B42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75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Eliminates operator data entry errors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05371CCB-4D5C-7A4E-AC18-752C8F56C5AE}"/>
              </a:ext>
            </a:extLst>
          </p:cNvPr>
          <p:cNvSpPr/>
          <p:nvPr/>
        </p:nvSpPr>
        <p:spPr>
          <a:xfrm>
            <a:off x="-379685" y="3833078"/>
            <a:ext cx="5313322" cy="762000"/>
          </a:xfrm>
          <a:prstGeom prst="parallelogram">
            <a:avLst/>
          </a:prstGeom>
          <a:solidFill>
            <a:srgbClr val="3B42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5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Automates and confirms the flow of tool loading to optimize productivity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35E699A-70E1-F347-85B4-D1700251CB82}"/>
              </a:ext>
            </a:extLst>
          </p:cNvPr>
          <p:cNvSpPr/>
          <p:nvPr/>
        </p:nvSpPr>
        <p:spPr>
          <a:xfrm>
            <a:off x="2203812" y="-21280"/>
            <a:ext cx="8045945" cy="621447"/>
          </a:xfrm>
          <a:prstGeom prst="round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b="1" i="1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KEY BENEFITS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EA5A72-4633-7B43-9D50-180EBC3D9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621938"/>
            <a:ext cx="2008952" cy="62144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93D650C3-758F-A540-9EB0-55C9ED498766}"/>
              </a:ext>
            </a:extLst>
          </p:cNvPr>
          <p:cNvSpPr/>
          <p:nvPr/>
        </p:nvSpPr>
        <p:spPr>
          <a:xfrm>
            <a:off x="-390410" y="4745061"/>
            <a:ext cx="5313322" cy="762000"/>
          </a:xfrm>
          <a:prstGeom prst="parallelogram">
            <a:avLst/>
          </a:prstGeom>
          <a:solidFill>
            <a:srgbClr val="3B42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5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Eliminates the need for a post-processor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A9632C-52B0-8740-BFCA-8E726128B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6350000"/>
            <a:ext cx="1626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M:\6-Multi-media Files\Logos\CEI Logos\cei-gray-blue.tif">
            <a:extLst>
              <a:ext uri="{FF2B5EF4-FFF2-40B4-BE49-F238E27FC236}">
                <a16:creationId xmlns:a16="http://schemas.microsoft.com/office/drawing/2014/main" id="{C1E2CC07-F32B-EF40-8F00-DCBD3DFD9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812" y="6350000"/>
            <a:ext cx="1415359" cy="5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79CC6D-E600-D84F-8B63-A4BEEBDC54AB}"/>
              </a:ext>
            </a:extLst>
          </p:cNvPr>
          <p:cNvSpPr txBox="1"/>
          <p:nvPr/>
        </p:nvSpPr>
        <p:spPr>
          <a:xfrm>
            <a:off x="8161869" y="6544007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www.caroneng.com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E77F78-5A4D-4540-8540-BA434CC942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930" y="5653014"/>
            <a:ext cx="714918" cy="7149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6D36F9-A2BE-444F-89B8-1995B51181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680" y="5653014"/>
            <a:ext cx="770166" cy="7701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141996-EDEC-6947-BE44-35AD2CCC4A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647451"/>
            <a:ext cx="720481" cy="7204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88BA34-BD5B-1D4F-8777-D014CA0BB4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59" y="5653015"/>
            <a:ext cx="718509" cy="7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8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igital_numbers_619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75" y="8543"/>
            <a:ext cx="12192000" cy="6858000"/>
          </a:xfrm>
          <a:prstGeom prst="rect">
            <a:avLst/>
          </a:prstGeom>
        </p:spPr>
      </p:pic>
      <p:sp>
        <p:nvSpPr>
          <p:cNvPr id="145" name="Rectangle 6"/>
          <p:cNvSpPr txBox="1">
            <a:spLocks noChangeArrowheads="1"/>
          </p:cNvSpPr>
          <p:nvPr/>
        </p:nvSpPr>
        <p:spPr>
          <a:xfrm>
            <a:off x="3063735" y="2850400"/>
            <a:ext cx="6490897" cy="7636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85750" indent="-285750" algn="l" rtl="0" eaLnBrk="1" fontAlgn="base" hangingPunct="1">
              <a:spcBef>
                <a:spcPts val="15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850" indent="-3238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700" indent="-3238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038" indent="-3238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41425" indent="-3238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>
              <a:latin typeface="Monotype Corsiva" panose="03010101010201010101" pitchFamily="66" charset="0"/>
            </a:endParaRPr>
          </a:p>
          <a:p>
            <a:endParaRPr lang="en-US"/>
          </a:p>
        </p:txBody>
      </p:sp>
      <p:sp>
        <p:nvSpPr>
          <p:cNvPr id="178" name="TextBox 177"/>
          <p:cNvSpPr txBox="1"/>
          <p:nvPr/>
        </p:nvSpPr>
        <p:spPr>
          <a:xfrm>
            <a:off x="2132467" y="4681844"/>
            <a:ext cx="569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addition, we specialize in the integration of…</a:t>
            </a:r>
          </a:p>
        </p:txBody>
      </p:sp>
      <p:grpSp>
        <p:nvGrpSpPr>
          <p:cNvPr id="179" name="Group 178"/>
          <p:cNvGrpSpPr/>
          <p:nvPr/>
        </p:nvGrpSpPr>
        <p:grpSpPr>
          <a:xfrm>
            <a:off x="2485246" y="5246553"/>
            <a:ext cx="4475579" cy="1178686"/>
            <a:chOff x="540286" y="5283122"/>
            <a:chExt cx="4475579" cy="1178686"/>
          </a:xfrm>
        </p:grpSpPr>
        <p:grpSp>
          <p:nvGrpSpPr>
            <p:cNvPr id="180" name="Group 179"/>
            <p:cNvGrpSpPr/>
            <p:nvPr/>
          </p:nvGrpSpPr>
          <p:grpSpPr>
            <a:xfrm>
              <a:off x="540286" y="5283122"/>
              <a:ext cx="4475579" cy="1178686"/>
              <a:chOff x="-928611" y="4448950"/>
              <a:chExt cx="7389455" cy="1946084"/>
            </a:xfrm>
          </p:grpSpPr>
          <p:pic>
            <p:nvPicPr>
              <p:cNvPr id="182" name="Picture 18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928611" y="4448950"/>
                <a:ext cx="3046349" cy="1713571"/>
              </a:xfrm>
              <a:prstGeom prst="roundRect">
                <a:avLst>
                  <a:gd name="adj" fmla="val 22712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183" name="TextBox 182"/>
              <p:cNvSpPr txBox="1"/>
              <p:nvPr/>
            </p:nvSpPr>
            <p:spPr>
              <a:xfrm>
                <a:off x="2011285" y="4616480"/>
                <a:ext cx="4449559" cy="177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Laser Systems</a:t>
                </a:r>
              </a:p>
              <a:p>
                <a:r>
                  <a:rPr lang="en-US" sz="1600"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tool setting &amp; </a:t>
                </a:r>
              </a:p>
              <a:p>
                <a:r>
                  <a:rPr lang="en-US" sz="1600"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tool breakage detection </a:t>
                </a:r>
              </a:p>
              <a:p>
                <a:endParaRPr lang="en-US" sz="160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p:grpSp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555" y="6058979"/>
              <a:ext cx="1006588" cy="272559"/>
            </a:xfrm>
            <a:prstGeom prst="rect">
              <a:avLst/>
            </a:prstGeom>
            <a:effectLst/>
          </p:spPr>
        </p:pic>
      </p:grpSp>
      <p:grpSp>
        <p:nvGrpSpPr>
          <p:cNvPr id="184" name="Group 183"/>
          <p:cNvGrpSpPr/>
          <p:nvPr/>
        </p:nvGrpSpPr>
        <p:grpSpPr>
          <a:xfrm>
            <a:off x="7079031" y="5175804"/>
            <a:ext cx="3237562" cy="1199166"/>
            <a:chOff x="5016947" y="5132373"/>
            <a:chExt cx="3237562" cy="1199166"/>
          </a:xfrm>
        </p:grpSpPr>
        <p:grpSp>
          <p:nvGrpSpPr>
            <p:cNvPr id="185" name="Group 184"/>
            <p:cNvGrpSpPr/>
            <p:nvPr/>
          </p:nvGrpSpPr>
          <p:grpSpPr>
            <a:xfrm>
              <a:off x="5016947" y="5132373"/>
              <a:ext cx="3237562" cy="1188609"/>
              <a:chOff x="2058651" y="4590638"/>
              <a:chExt cx="5095528" cy="1870727"/>
            </a:xfrm>
          </p:grpSpPr>
          <p:pic>
            <p:nvPicPr>
              <p:cNvPr id="187" name="Picture 18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58651" y="4590638"/>
                <a:ext cx="2571594" cy="1870727"/>
              </a:xfrm>
              <a:prstGeom prst="roundRect">
                <a:avLst>
                  <a:gd name="adj" fmla="val 26259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188" name="Rectangle 187"/>
              <p:cNvSpPr/>
              <p:nvPr/>
            </p:nvSpPr>
            <p:spPr>
              <a:xfrm>
                <a:off x="4481890" y="5111803"/>
                <a:ext cx="2672289" cy="92036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Machine Tool</a:t>
                </a:r>
              </a:p>
              <a:p>
                <a:r>
                  <a:rPr lang="en-US" sz="1600" b="1"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Probing</a:t>
                </a:r>
              </a:p>
            </p:txBody>
          </p:sp>
        </p:grpSp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6983" y="6058980"/>
              <a:ext cx="1006588" cy="272559"/>
            </a:xfrm>
            <a:prstGeom prst="rect">
              <a:avLst/>
            </a:prstGeom>
            <a:effectLst/>
          </p:spPr>
        </p:pic>
      </p:grpSp>
      <p:sp>
        <p:nvSpPr>
          <p:cNvPr id="56" name="TextBox 55"/>
          <p:cNvSpPr txBox="1"/>
          <p:nvPr/>
        </p:nvSpPr>
        <p:spPr>
          <a:xfrm>
            <a:off x="1980062" y="198503"/>
            <a:ext cx="8349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We offer a full product suite of solutions for total machine condition monitoring, optimization, and control.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80062" y="2386967"/>
            <a:ext cx="3863782" cy="1049971"/>
            <a:chOff x="1980062" y="2386967"/>
            <a:chExt cx="3863782" cy="1049971"/>
          </a:xfrm>
        </p:grpSpPr>
        <p:grpSp>
          <p:nvGrpSpPr>
            <p:cNvPr id="172" name="Group 171"/>
            <p:cNvGrpSpPr/>
            <p:nvPr/>
          </p:nvGrpSpPr>
          <p:grpSpPr>
            <a:xfrm>
              <a:off x="1980062" y="2386967"/>
              <a:ext cx="3863782" cy="1049971"/>
              <a:chOff x="-130810" y="2219087"/>
              <a:chExt cx="4626611" cy="1257267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-130810" y="2219087"/>
                <a:ext cx="4626611" cy="1257267"/>
                <a:chOff x="-99964" y="1600200"/>
                <a:chExt cx="4430716" cy="1431457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76" name="Rounded Rectangle 175"/>
                <p:cNvSpPr/>
                <p:nvPr/>
              </p:nvSpPr>
              <p:spPr>
                <a:xfrm>
                  <a:off x="-99964" y="1600200"/>
                  <a:ext cx="4430716" cy="1431457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TextBox 176"/>
                <p:cNvSpPr txBox="1"/>
                <p:nvPr/>
              </p:nvSpPr>
              <p:spPr>
                <a:xfrm>
                  <a:off x="-66853" y="2085412"/>
                  <a:ext cx="3320470" cy="8811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>
                      <a:latin typeface="Arial" charset="0"/>
                      <a:ea typeface="Arial" charset="0"/>
                      <a:cs typeface="Arial" charset="0"/>
                    </a:rPr>
                    <a:t>Eliminate operator data entry errors with automatic tool wear compensation software</a:t>
                  </a:r>
                </a:p>
              </p:txBody>
            </p:sp>
          </p:grpSp>
          <p:pic>
            <p:nvPicPr>
              <p:cNvPr id="175" name="Picture 17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24761" y="2599710"/>
                <a:ext cx="1159150" cy="869363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1349" y="2473646"/>
              <a:ext cx="1805260" cy="36105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049618" y="3690112"/>
            <a:ext cx="3872326" cy="977574"/>
            <a:chOff x="2049618" y="3690112"/>
            <a:chExt cx="3872326" cy="977574"/>
          </a:xfrm>
        </p:grpSpPr>
        <p:grpSp>
          <p:nvGrpSpPr>
            <p:cNvPr id="158" name="Group 157"/>
            <p:cNvGrpSpPr/>
            <p:nvPr/>
          </p:nvGrpSpPr>
          <p:grpSpPr>
            <a:xfrm>
              <a:off x="2049618" y="3690112"/>
              <a:ext cx="3872326" cy="977574"/>
              <a:chOff x="601818" y="3658386"/>
              <a:chExt cx="3872326" cy="977574"/>
            </a:xfrm>
          </p:grpSpPr>
          <p:grpSp>
            <p:nvGrpSpPr>
              <p:cNvPr id="161" name="Group 160"/>
              <p:cNvGrpSpPr/>
              <p:nvPr/>
            </p:nvGrpSpPr>
            <p:grpSpPr>
              <a:xfrm>
                <a:off x="601818" y="3658386"/>
                <a:ext cx="3872326" cy="977574"/>
                <a:chOff x="-109762" y="1600200"/>
                <a:chExt cx="4440514" cy="1332756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63" name="Rounded Rectangle 162"/>
                <p:cNvSpPr/>
                <p:nvPr/>
              </p:nvSpPr>
              <p:spPr>
                <a:xfrm>
                  <a:off x="-109762" y="1600200"/>
                  <a:ext cx="4440514" cy="1332756"/>
                </a:xfrm>
                <a:prstGeom prst="roundRect">
                  <a:avLst/>
                </a:prstGeom>
                <a:grpFill/>
                <a:ln>
                  <a:solidFill>
                    <a:srgbClr val="194E7F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TextBox 163"/>
                <p:cNvSpPr txBox="1"/>
                <p:nvPr/>
              </p:nvSpPr>
              <p:spPr>
                <a:xfrm>
                  <a:off x="-65129" y="2169829"/>
                  <a:ext cx="3144298" cy="6294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>
                      <a:latin typeface="Arial" charset="0"/>
                      <a:ea typeface="Arial" charset="0"/>
                      <a:cs typeface="Arial" charset="0"/>
                    </a:rPr>
                    <a:t>Monitor </a:t>
                  </a:r>
                  <a:r>
                    <a:rPr lang="en-US" sz="1200" i="1">
                      <a:latin typeface="Arial" charset="0"/>
                      <a:ea typeface="Arial" charset="0"/>
                      <a:cs typeface="Arial" charset="0"/>
                    </a:rPr>
                    <a:t>any</a:t>
                  </a:r>
                  <a:r>
                    <a:rPr lang="en-US" sz="1200">
                      <a:latin typeface="Arial" charset="0"/>
                      <a:ea typeface="Arial" charset="0"/>
                      <a:cs typeface="Arial" charset="0"/>
                    </a:rPr>
                    <a:t> area of concern on your CNC machine tool or fixture</a:t>
                  </a:r>
                </a:p>
              </p:txBody>
            </p:sp>
          </p:grpSp>
          <p:pic>
            <p:nvPicPr>
              <p:cNvPr id="160" name="Picture 15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18935" y="3664351"/>
                <a:ext cx="775640" cy="918415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1880" y="3744283"/>
              <a:ext cx="1724729" cy="43118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391078" y="2365610"/>
            <a:ext cx="3898924" cy="1120546"/>
            <a:chOff x="6391078" y="2365610"/>
            <a:chExt cx="3898924" cy="1120546"/>
          </a:xfrm>
        </p:grpSpPr>
        <p:grpSp>
          <p:nvGrpSpPr>
            <p:cNvPr id="146" name="Group 145"/>
            <p:cNvGrpSpPr/>
            <p:nvPr/>
          </p:nvGrpSpPr>
          <p:grpSpPr>
            <a:xfrm>
              <a:off x="6391078" y="2365610"/>
              <a:ext cx="3898924" cy="1120546"/>
              <a:chOff x="4638267" y="2194459"/>
              <a:chExt cx="4668692" cy="1341777"/>
            </a:xfrm>
          </p:grpSpPr>
          <p:grpSp>
            <p:nvGrpSpPr>
              <p:cNvPr id="147" name="Group 146"/>
              <p:cNvGrpSpPr/>
              <p:nvPr/>
            </p:nvGrpSpPr>
            <p:grpSpPr>
              <a:xfrm>
                <a:off x="4638267" y="2220759"/>
                <a:ext cx="4668692" cy="1315477"/>
                <a:chOff x="457200" y="1600200"/>
                <a:chExt cx="4436239" cy="1497732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50" name="Rounded Rectangle 149"/>
                <p:cNvSpPr/>
                <p:nvPr/>
              </p:nvSpPr>
              <p:spPr>
                <a:xfrm>
                  <a:off x="457200" y="1600200"/>
                  <a:ext cx="4436239" cy="1431456"/>
                </a:xfrm>
                <a:prstGeom prst="roundRect">
                  <a:avLst/>
                </a:prstGeom>
                <a:grpFill/>
                <a:ln>
                  <a:solidFill>
                    <a:srgbClr val="194E7F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516538" y="2216770"/>
                  <a:ext cx="3381950" cy="8811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>
                      <a:latin typeface="Arial" charset="0"/>
                      <a:ea typeface="Arial" charset="0"/>
                      <a:cs typeface="Arial" charset="0"/>
                    </a:rPr>
                    <a:t>Automatically transfer tool presetter data from RFID tags in tool holders to the machine control </a:t>
                  </a:r>
                </a:p>
              </p:txBody>
            </p:sp>
          </p:grpSp>
          <p:pic>
            <p:nvPicPr>
              <p:cNvPr id="149" name="Picture 14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0000" b="92485" l="9879" r="100000">
                            <a14:foregroundMark x1="48555" y1="73152" x2="48555" y2="73152"/>
                            <a14:foregroundMark x1="49021" y1="74667" x2="49021" y2="74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059" t="16667" b="21111"/>
              <a:stretch/>
            </p:blipFill>
            <p:spPr>
              <a:xfrm>
                <a:off x="8260237" y="2194459"/>
                <a:ext cx="1046359" cy="1267458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657" y="2418297"/>
              <a:ext cx="1697254" cy="52502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495657" y="3699336"/>
            <a:ext cx="3871396" cy="986200"/>
            <a:chOff x="6495657" y="3699336"/>
            <a:chExt cx="3871396" cy="986200"/>
          </a:xfrm>
        </p:grpSpPr>
        <p:grpSp>
          <p:nvGrpSpPr>
            <p:cNvPr id="152" name="Group 151"/>
            <p:cNvGrpSpPr/>
            <p:nvPr/>
          </p:nvGrpSpPr>
          <p:grpSpPr>
            <a:xfrm>
              <a:off x="6495657" y="3699336"/>
              <a:ext cx="3871396" cy="986200"/>
              <a:chOff x="4658854" y="3565996"/>
              <a:chExt cx="4635729" cy="1180906"/>
            </a:xfrm>
          </p:grpSpPr>
          <p:grpSp>
            <p:nvGrpSpPr>
              <p:cNvPr id="153" name="Group 152"/>
              <p:cNvGrpSpPr/>
              <p:nvPr/>
            </p:nvGrpSpPr>
            <p:grpSpPr>
              <a:xfrm>
                <a:off x="4658854" y="3565996"/>
                <a:ext cx="4635729" cy="1180906"/>
                <a:chOff x="457200" y="1563671"/>
                <a:chExt cx="4404917" cy="134451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56" name="Rounded Rectangle 155"/>
                <p:cNvSpPr/>
                <p:nvPr/>
              </p:nvSpPr>
              <p:spPr>
                <a:xfrm>
                  <a:off x="457200" y="1563671"/>
                  <a:ext cx="4404917" cy="1344515"/>
                </a:xfrm>
                <a:prstGeom prst="roundRect">
                  <a:avLst/>
                </a:prstGeom>
                <a:grpFill/>
                <a:ln>
                  <a:solidFill>
                    <a:srgbClr val="194E7F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TextBox 156"/>
                <p:cNvSpPr txBox="1"/>
                <p:nvPr/>
              </p:nvSpPr>
              <p:spPr>
                <a:xfrm>
                  <a:off x="483725" y="2212791"/>
                  <a:ext cx="4204990" cy="6294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>
                      <a:latin typeface="Arial" charset="0"/>
                      <a:ea typeface="Arial" charset="0"/>
                      <a:cs typeface="Arial" charset="0"/>
                    </a:rPr>
                    <a:t>Replace your existing status light. 1000 available modes and programmable audible alarm</a:t>
                  </a:r>
                </a:p>
              </p:txBody>
            </p:sp>
          </p:grpSp>
          <p:pic>
            <p:nvPicPr>
              <p:cNvPr id="155" name="Picture 154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83653" y="3593332"/>
                <a:ext cx="1190574" cy="595287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1541" y="3778881"/>
              <a:ext cx="1447800" cy="43709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170326-53D7-F249-93BD-42F33A9E3CB4}"/>
              </a:ext>
            </a:extLst>
          </p:cNvPr>
          <p:cNvGrpSpPr/>
          <p:nvPr/>
        </p:nvGrpSpPr>
        <p:grpSpPr>
          <a:xfrm>
            <a:off x="3796298" y="1124910"/>
            <a:ext cx="4745122" cy="1146874"/>
            <a:chOff x="3796298" y="1124910"/>
            <a:chExt cx="4745122" cy="1146874"/>
          </a:xfrm>
        </p:grpSpPr>
        <p:grpSp>
          <p:nvGrpSpPr>
            <p:cNvPr id="19" name="Group 18"/>
            <p:cNvGrpSpPr/>
            <p:nvPr/>
          </p:nvGrpSpPr>
          <p:grpSpPr>
            <a:xfrm>
              <a:off x="3796298" y="1124910"/>
              <a:ext cx="4745122" cy="1146874"/>
              <a:chOff x="3796298" y="1124910"/>
              <a:chExt cx="4745122" cy="1146874"/>
            </a:xfrm>
          </p:grpSpPr>
          <p:grpSp>
            <p:nvGrpSpPr>
              <p:cNvPr id="166" name="Group 165"/>
              <p:cNvGrpSpPr/>
              <p:nvPr/>
            </p:nvGrpSpPr>
            <p:grpSpPr>
              <a:xfrm>
                <a:off x="3796298" y="1124910"/>
                <a:ext cx="4745122" cy="1146874"/>
                <a:chOff x="1929816" y="991926"/>
                <a:chExt cx="5681957" cy="1373302"/>
              </a:xfrm>
              <a:solidFill>
                <a:schemeClr val="bg1">
                  <a:lumMod val="95000"/>
                </a:schemeClr>
              </a:solidFill>
            </p:grpSpPr>
            <p:grpSp>
              <p:nvGrpSpPr>
                <p:cNvPr id="167" name="Group 166"/>
                <p:cNvGrpSpPr/>
                <p:nvPr/>
              </p:nvGrpSpPr>
              <p:grpSpPr>
                <a:xfrm>
                  <a:off x="1929816" y="1045318"/>
                  <a:ext cx="5528620" cy="1233475"/>
                  <a:chOff x="249330" y="1586870"/>
                  <a:chExt cx="4331592" cy="1448901"/>
                </a:xfrm>
                <a:grpFill/>
              </p:grpSpPr>
              <p:sp>
                <p:nvSpPr>
                  <p:cNvPr id="170" name="Rounded Rectangle 169"/>
                  <p:cNvSpPr/>
                  <p:nvPr/>
                </p:nvSpPr>
                <p:spPr>
                  <a:xfrm>
                    <a:off x="249330" y="1586870"/>
                    <a:ext cx="4331592" cy="1431457"/>
                  </a:xfrm>
                  <a:prstGeom prst="roundRect">
                    <a:avLst/>
                  </a:prstGeom>
                  <a:grpFill/>
                  <a:ln>
                    <a:solidFill>
                      <a:srgbClr val="194E7F"/>
                    </a:solidFill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71" name="TextBox 170"/>
                  <p:cNvSpPr txBox="1"/>
                  <p:nvPr/>
                </p:nvSpPr>
                <p:spPr>
                  <a:xfrm>
                    <a:off x="568081" y="2126665"/>
                    <a:ext cx="2623081" cy="9091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/>
                      <a:t>Reduce cycle time and </a:t>
                    </a:r>
                  </a:p>
                  <a:p>
                    <a:r>
                      <a:rPr lang="en-US" sz="1200"/>
                      <a:t>maximize tool life with </a:t>
                    </a:r>
                  </a:p>
                  <a:p>
                    <a:r>
                      <a:rPr lang="en-US" sz="1200" b="1"/>
                      <a:t>T</a:t>
                    </a:r>
                    <a:r>
                      <a:rPr lang="en-US" sz="1200"/>
                      <a:t>ool </a:t>
                    </a:r>
                    <a:r>
                      <a:rPr lang="en-US" sz="1200" b="1"/>
                      <a:t>M</a:t>
                    </a:r>
                    <a:r>
                      <a:rPr lang="en-US" sz="1200"/>
                      <a:t>onitoring </a:t>
                    </a:r>
                    <a:r>
                      <a:rPr lang="en-US" sz="1200" b="1"/>
                      <a:t>A</a:t>
                    </a:r>
                    <a:r>
                      <a:rPr lang="en-US" sz="1200"/>
                      <a:t>daptive </a:t>
                    </a:r>
                    <a:r>
                      <a:rPr lang="en-US" sz="1200" b="1"/>
                      <a:t>C</a:t>
                    </a:r>
                    <a:r>
                      <a:rPr lang="en-US" sz="1200"/>
                      <a:t>ontrol</a:t>
                    </a:r>
                  </a:p>
                </p:txBody>
              </p:sp>
            </p:grpSp>
            <p:pic>
              <p:nvPicPr>
                <p:cNvPr id="169" name="Picture 168"/>
                <p:cNvPicPr>
                  <a:picLocks noChangeAspect="1"/>
                </p:cNvPicPr>
                <p:nvPr/>
              </p:nvPicPr>
              <p:blipFill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859174" y="991926"/>
                  <a:ext cx="1752599" cy="1373302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90404" y="1676400"/>
                <a:ext cx="1140418" cy="370744"/>
              </a:xfrm>
              <a:prstGeom prst="rect">
                <a:avLst/>
              </a:prstGeom>
            </p:spPr>
          </p:pic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03812E6-E126-B14F-9F55-E16BFCC1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817" y="1215865"/>
              <a:ext cx="2250745" cy="38584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E4CE1F-7B00-9448-810F-CCAB6C38EBC5}"/>
              </a:ext>
            </a:extLst>
          </p:cNvPr>
          <p:cNvGrpSpPr/>
          <p:nvPr/>
        </p:nvGrpSpPr>
        <p:grpSpPr>
          <a:xfrm>
            <a:off x="98065" y="6350395"/>
            <a:ext cx="1990475" cy="439953"/>
            <a:chOff x="-56922" y="5930341"/>
            <a:chExt cx="1990475" cy="4399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3FE8F1-9FCE-D940-A287-4272043E9E12}"/>
                </a:ext>
              </a:extLst>
            </p:cNvPr>
            <p:cNvSpPr/>
            <p:nvPr/>
          </p:nvSpPr>
          <p:spPr>
            <a:xfrm>
              <a:off x="-56922" y="5930341"/>
              <a:ext cx="1990475" cy="439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15058F3-5446-AE45-80B1-C3B29E852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6" y="5943447"/>
              <a:ext cx="1840838" cy="413739"/>
            </a:xfrm>
            <a:prstGeom prst="rect">
              <a:avLst/>
            </a:prstGeom>
            <a:effectLst/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E3E6677A-2699-5448-BA3C-C5BCFF36C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6350000"/>
            <a:ext cx="1626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9" descr="M:\6-Multi-media Files\Logos\CEI Logos\cei-gray-blue.tif">
            <a:extLst>
              <a:ext uri="{FF2B5EF4-FFF2-40B4-BE49-F238E27FC236}">
                <a16:creationId xmlns:a16="http://schemas.microsoft.com/office/drawing/2014/main" id="{09BF5386-EF14-FF4D-BA47-4BA2C381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812" y="6350000"/>
            <a:ext cx="1415359" cy="5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CDBA70D-48EA-2047-B005-8B58C8008D36}"/>
              </a:ext>
            </a:extLst>
          </p:cNvPr>
          <p:cNvSpPr txBox="1"/>
          <p:nvPr/>
        </p:nvSpPr>
        <p:spPr>
          <a:xfrm>
            <a:off x="8161869" y="6544007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www.caroneng.com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3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8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22355" r="42421" b="36916"/>
          <a:stretch/>
        </p:blipFill>
        <p:spPr>
          <a:xfrm flipH="1">
            <a:off x="0" y="9526"/>
            <a:ext cx="12192000" cy="6857999"/>
          </a:xfrm>
          <a:prstGeom prst="rect">
            <a:avLst/>
          </a:prstGeom>
          <a:effectLst/>
        </p:spPr>
      </p:pic>
      <p:sp>
        <p:nvSpPr>
          <p:cNvPr id="19" name="Rectangle 18"/>
          <p:cNvSpPr/>
          <p:nvPr/>
        </p:nvSpPr>
        <p:spPr>
          <a:xfrm>
            <a:off x="5587277" y="329179"/>
            <a:ext cx="6391673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b="1" i="1" dirty="0">
                <a:ln w="0"/>
                <a:solidFill>
                  <a:srgbClr val="3B42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" charset="0"/>
                <a:cs typeface="Arial" charset="0"/>
              </a:rPr>
              <a:t>RFID Tool Management and Identification System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72" y="720026"/>
            <a:ext cx="4333515" cy="66595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47" y="3962400"/>
            <a:ext cx="717759" cy="7177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64C293-84BA-AA4B-888D-19D3EF197DEF}"/>
              </a:ext>
            </a:extLst>
          </p:cNvPr>
          <p:cNvSpPr/>
          <p:nvPr/>
        </p:nvSpPr>
        <p:spPr>
          <a:xfrm>
            <a:off x="0" y="4855754"/>
            <a:ext cx="6400800" cy="1149353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27DD81-50F3-D944-A1A9-980241DC4EC3}"/>
              </a:ext>
            </a:extLst>
          </p:cNvPr>
          <p:cNvSpPr txBox="1"/>
          <p:nvPr/>
        </p:nvSpPr>
        <p:spPr>
          <a:xfrm>
            <a:off x="431189" y="5076487"/>
            <a:ext cx="600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Improving productivity and eliminating human errors on the shop floor</a:t>
            </a:r>
          </a:p>
        </p:txBody>
      </p:sp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CC8E2A2E-728B-9040-865A-957CEC784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3" y="505632"/>
            <a:ext cx="3683000" cy="11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" b="8970"/>
          <a:stretch/>
        </p:blipFill>
        <p:spPr>
          <a:xfrm>
            <a:off x="347018" y="183843"/>
            <a:ext cx="11540182" cy="6363061"/>
          </a:xfrm>
          <a:prstGeom prst="roundRect">
            <a:avLst>
              <a:gd name="adj" fmla="val 18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10" y="454720"/>
            <a:ext cx="4268118" cy="185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341130" y="683096"/>
            <a:ext cx="3941223" cy="1464231"/>
          </a:xfrm>
          <a:prstGeom prst="roundRect">
            <a:avLst/>
          </a:prstGeom>
          <a:solidFill>
            <a:srgbClr val="3B42EB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Automates the transfer of tool presetter data from RFID tags in tool holders to a machine control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99379" y="1022446"/>
            <a:ext cx="835459" cy="835459"/>
            <a:chOff x="2128011" y="1987527"/>
            <a:chExt cx="835459" cy="835459"/>
          </a:xfrm>
        </p:grpSpPr>
        <p:sp>
          <p:nvSpPr>
            <p:cNvPr id="10" name="Oval 9"/>
            <p:cNvSpPr/>
            <p:nvPr/>
          </p:nvSpPr>
          <p:spPr>
            <a:xfrm>
              <a:off x="2128011" y="1987527"/>
              <a:ext cx="835459" cy="835459"/>
            </a:xfrm>
            <a:prstGeom prst="ellipse">
              <a:avLst/>
            </a:prstGeom>
            <a:solidFill>
              <a:schemeClr val="tx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30859" y="2220590"/>
              <a:ext cx="83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RFID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097" y="2607164"/>
            <a:ext cx="2662140" cy="3479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8200" y="3695235"/>
            <a:ext cx="6618947" cy="1123712"/>
          </a:xfrm>
          <a:prstGeom prst="roundRect">
            <a:avLst/>
          </a:prstGeom>
          <a:solidFill>
            <a:srgbClr val="3B42E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retrofit system can be configured for an existing tool ID format or set up for any custom designed format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582180"/>
            <a:ext cx="6618947" cy="783193"/>
          </a:xfrm>
          <a:prstGeom prst="roundRect">
            <a:avLst/>
          </a:prstGeom>
          <a:solidFill>
            <a:srgbClr val="3B42EB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Simplifies the general process of loading</a:t>
            </a:r>
          </a:p>
          <a:p>
            <a:pPr algn="ctr"/>
            <a:r>
              <a:rPr lang="en-US" sz="20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tools in and out of CNC Machines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16CFEA-2D86-E946-B5A4-43E0FEA25D54}"/>
              </a:ext>
            </a:extLst>
          </p:cNvPr>
          <p:cNvSpPr txBox="1"/>
          <p:nvPr/>
        </p:nvSpPr>
        <p:spPr>
          <a:xfrm>
            <a:off x="838200" y="5052361"/>
            <a:ext cx="6599897" cy="783193"/>
          </a:xfrm>
          <a:prstGeom prst="roundRect">
            <a:avLst/>
          </a:prstGeom>
          <a:solidFill>
            <a:srgbClr val="3B42E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Validates tools. If a tool ever makes its way to the wrong machine, it will be flagged.</a:t>
            </a:r>
          </a:p>
        </p:txBody>
      </p:sp>
    </p:spTree>
    <p:extLst>
      <p:ext uri="{BB962C8B-B14F-4D97-AF65-F5344CB8AC3E}">
        <p14:creationId xmlns:p14="http://schemas.microsoft.com/office/powerpoint/2010/main" val="99223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455196"/>
            <a:ext cx="4704272" cy="21363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53888" y="606524"/>
            <a:ext cx="1403162" cy="1198275"/>
          </a:xfrm>
          <a:prstGeom prst="rect">
            <a:avLst/>
          </a:prstGeom>
          <a:solidFill>
            <a:srgbClr val="EB7615"/>
          </a:solidFill>
          <a:ln>
            <a:noFill/>
          </a:ln>
          <a:scene3d>
            <a:camera prst="perspectiveHeroicExtremeLeftFacing">
              <a:rot lat="20010892" lon="2729159" rev="21504177"/>
            </a:camera>
            <a:lightRig rig="balanced" dir="t">
              <a:rot lat="0" lon="0" rev="3000000"/>
            </a:lightRig>
          </a:scene3d>
          <a:sp3d extrusionH="920750" prstMaterial="plastic">
            <a:bevelT w="44450"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Info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35215" y="184431"/>
            <a:ext cx="1367580" cy="1170042"/>
          </a:xfrm>
          <a:prstGeom prst="rect">
            <a:avLst/>
          </a:prstGeom>
          <a:solidFill>
            <a:srgbClr val="EB7615"/>
          </a:solidFill>
          <a:ln>
            <a:noFill/>
          </a:ln>
          <a:scene3d>
            <a:camera prst="perspectiveHeroicExtremeLeftFacing">
              <a:rot lat="18476673" lon="21330496" rev="20368595"/>
            </a:camera>
            <a:lightRig rig="balanced" dir="t">
              <a:rot lat="0" lon="0" rev="3000000"/>
            </a:lightRig>
          </a:scene3d>
          <a:sp3d extrusionH="920750" prstMaterial="plastic">
            <a:bevelT w="44450"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Tool Load Procedure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6273740" y="923911"/>
            <a:ext cx="1170042" cy="1170042"/>
          </a:xfrm>
          <a:prstGeom prst="rect">
            <a:avLst/>
          </a:prstGeom>
          <a:solidFill>
            <a:srgbClr val="3B42EB"/>
          </a:solidFill>
          <a:ln>
            <a:noFill/>
          </a:ln>
          <a:scene3d>
            <a:camera prst="perspectiveHeroicExtremeLeftFacing">
              <a:rot lat="18476677" lon="21330500" rev="1168592"/>
            </a:camera>
            <a:lightRig rig="balanced" dir="t">
              <a:rot lat="0" lon="0" rev="3000000"/>
            </a:lightRig>
          </a:scene3d>
          <a:sp3d extrusionH="920750" prstMaterial="plastic">
            <a:bevelT w="44450"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 </a:t>
            </a:r>
          </a:p>
          <a:p>
            <a:pPr algn="ctr"/>
            <a:r>
              <a:rPr lang="en-US" dirty="0"/>
              <a:t>Info</a:t>
            </a:r>
          </a:p>
        </p:txBody>
      </p:sp>
      <p:sp>
        <p:nvSpPr>
          <p:cNvPr id="6" name="Rectangle 5"/>
          <p:cNvSpPr/>
          <p:nvPr/>
        </p:nvSpPr>
        <p:spPr>
          <a:xfrm>
            <a:off x="9598223" y="1136256"/>
            <a:ext cx="2002716" cy="10948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perspectiveHeroicExtremeLeftFacing">
              <a:rot lat="15015" lon="20439115" rev="1792356"/>
            </a:camera>
            <a:lightRig rig="balanced" dir="t">
              <a:rot lat="0" lon="0" rev="3000000"/>
            </a:lightRig>
          </a:scene3d>
          <a:sp3d extrusionH="920750" prstMaterial="plastic">
            <a:bevelT w="44450"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Customer Required Data </a:t>
            </a:r>
          </a:p>
          <a:p>
            <a:pPr algn="ctr"/>
            <a:r>
              <a:rPr lang="en-US" dirty="0"/>
              <a:t>(Input &amp; Output)</a:t>
            </a:r>
          </a:p>
        </p:txBody>
      </p:sp>
      <p:sp>
        <p:nvSpPr>
          <p:cNvPr id="9" name="Rectangle 8"/>
          <p:cNvSpPr/>
          <p:nvPr/>
        </p:nvSpPr>
        <p:spPr>
          <a:xfrm>
            <a:off x="7588518" y="1130694"/>
            <a:ext cx="1394038" cy="11700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perspectiveHeroicExtremeLeftFacing">
              <a:rot lat="732628" lon="20541142" rev="19497983"/>
            </a:camera>
            <a:lightRig rig="balanced" dir="t">
              <a:rot lat="0" lon="0" rev="3000000"/>
            </a:lightRig>
          </a:scene3d>
          <a:sp3d extrusionH="920750" prstMaterial="plastic">
            <a:bevelT w="44450"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Tool Magazine Design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9786" y="3463948"/>
            <a:ext cx="5135683" cy="1464231"/>
          </a:xfrm>
          <a:prstGeom prst="roundRect">
            <a:avLst/>
          </a:prstGeom>
          <a:solidFill>
            <a:srgbClr val="3B42E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Every </a:t>
            </a:r>
            <a:r>
              <a:rPr lang="en-US" sz="2000" dirty="0" err="1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ToolConnect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System is uniquely configured to meet the customer’s RFID tool management requirements.</a:t>
            </a:r>
          </a:p>
        </p:txBody>
      </p:sp>
      <p:sp>
        <p:nvSpPr>
          <p:cNvPr id="35" name="TextBox 34"/>
          <p:cNvSpPr txBox="1"/>
          <p:nvPr/>
        </p:nvSpPr>
        <p:spPr>
          <a:xfrm rot="21239289">
            <a:off x="385612" y="1363814"/>
            <a:ext cx="475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Customized to fit your needs!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94942" y="4855696"/>
            <a:ext cx="2840273" cy="1612721"/>
            <a:chOff x="6094942" y="4855696"/>
            <a:chExt cx="2840273" cy="1612721"/>
          </a:xfrm>
        </p:grpSpPr>
        <p:grpSp>
          <p:nvGrpSpPr>
            <p:cNvPr id="2" name="Group 1"/>
            <p:cNvGrpSpPr/>
            <p:nvPr/>
          </p:nvGrpSpPr>
          <p:grpSpPr>
            <a:xfrm>
              <a:off x="6094942" y="4855696"/>
              <a:ext cx="2840273" cy="1612721"/>
              <a:chOff x="3849233" y="4713569"/>
              <a:chExt cx="2792633" cy="1700977"/>
            </a:xfrm>
            <a:solidFill>
              <a:schemeClr val="bg1">
                <a:lumMod val="65000"/>
              </a:schemeClr>
            </a:solidFill>
          </p:grpSpPr>
          <p:sp>
            <p:nvSpPr>
              <p:cNvPr id="15" name="Rectangle 14"/>
              <p:cNvSpPr/>
              <p:nvPr/>
            </p:nvSpPr>
            <p:spPr>
              <a:xfrm>
                <a:off x="3849233" y="5376322"/>
                <a:ext cx="2097545" cy="1038224"/>
              </a:xfrm>
              <a:custGeom>
                <a:avLst/>
                <a:gdLst>
                  <a:gd name="connsiteX0" fmla="*/ 0 w 1423596"/>
                  <a:gd name="connsiteY0" fmla="*/ 0 h 1076326"/>
                  <a:gd name="connsiteX1" fmla="*/ 1423596 w 1423596"/>
                  <a:gd name="connsiteY1" fmla="*/ 0 h 1076326"/>
                  <a:gd name="connsiteX2" fmla="*/ 1423596 w 1423596"/>
                  <a:gd name="connsiteY2" fmla="*/ 1076326 h 1076326"/>
                  <a:gd name="connsiteX3" fmla="*/ 0 w 1423596"/>
                  <a:gd name="connsiteY3" fmla="*/ 1076326 h 1076326"/>
                  <a:gd name="connsiteX4" fmla="*/ 0 w 1423596"/>
                  <a:gd name="connsiteY4" fmla="*/ 0 h 1076326"/>
                  <a:gd name="connsiteX0" fmla="*/ 0 w 1423596"/>
                  <a:gd name="connsiteY0" fmla="*/ 0 h 1085851"/>
                  <a:gd name="connsiteX1" fmla="*/ 1423596 w 1423596"/>
                  <a:gd name="connsiteY1" fmla="*/ 0 h 1085851"/>
                  <a:gd name="connsiteX2" fmla="*/ 633021 w 1423596"/>
                  <a:gd name="connsiteY2" fmla="*/ 1085851 h 1085851"/>
                  <a:gd name="connsiteX3" fmla="*/ 0 w 1423596"/>
                  <a:gd name="connsiteY3" fmla="*/ 1076326 h 1085851"/>
                  <a:gd name="connsiteX4" fmla="*/ 0 w 1423596"/>
                  <a:gd name="connsiteY4" fmla="*/ 0 h 1085851"/>
                  <a:gd name="connsiteX0" fmla="*/ 0 w 1795071"/>
                  <a:gd name="connsiteY0" fmla="*/ 0 h 1085851"/>
                  <a:gd name="connsiteX1" fmla="*/ 1795071 w 1795071"/>
                  <a:gd name="connsiteY1" fmla="*/ 266700 h 1085851"/>
                  <a:gd name="connsiteX2" fmla="*/ 633021 w 1795071"/>
                  <a:gd name="connsiteY2" fmla="*/ 1085851 h 1085851"/>
                  <a:gd name="connsiteX3" fmla="*/ 0 w 1795071"/>
                  <a:gd name="connsiteY3" fmla="*/ 1076326 h 1085851"/>
                  <a:gd name="connsiteX4" fmla="*/ 0 w 1795071"/>
                  <a:gd name="connsiteY4" fmla="*/ 0 h 1085851"/>
                  <a:gd name="connsiteX0" fmla="*/ 0 w 1537896"/>
                  <a:gd name="connsiteY0" fmla="*/ 0 h 1085851"/>
                  <a:gd name="connsiteX1" fmla="*/ 1537896 w 1537896"/>
                  <a:gd name="connsiteY1" fmla="*/ 371475 h 1085851"/>
                  <a:gd name="connsiteX2" fmla="*/ 633021 w 1537896"/>
                  <a:gd name="connsiteY2" fmla="*/ 1085851 h 1085851"/>
                  <a:gd name="connsiteX3" fmla="*/ 0 w 1537896"/>
                  <a:gd name="connsiteY3" fmla="*/ 1076326 h 1085851"/>
                  <a:gd name="connsiteX4" fmla="*/ 0 w 1537896"/>
                  <a:gd name="connsiteY4" fmla="*/ 0 h 1085851"/>
                  <a:gd name="connsiteX0" fmla="*/ 0 w 1671246"/>
                  <a:gd name="connsiteY0" fmla="*/ 0 h 1085851"/>
                  <a:gd name="connsiteX1" fmla="*/ 1671246 w 1671246"/>
                  <a:gd name="connsiteY1" fmla="*/ 104775 h 1085851"/>
                  <a:gd name="connsiteX2" fmla="*/ 633021 w 1671246"/>
                  <a:gd name="connsiteY2" fmla="*/ 1085851 h 1085851"/>
                  <a:gd name="connsiteX3" fmla="*/ 0 w 1671246"/>
                  <a:gd name="connsiteY3" fmla="*/ 1076326 h 1085851"/>
                  <a:gd name="connsiteX4" fmla="*/ 0 w 1671246"/>
                  <a:gd name="connsiteY4" fmla="*/ 0 h 1085851"/>
                  <a:gd name="connsiteX0" fmla="*/ 0 w 1671246"/>
                  <a:gd name="connsiteY0" fmla="*/ 0 h 1114426"/>
                  <a:gd name="connsiteX1" fmla="*/ 1671246 w 1671246"/>
                  <a:gd name="connsiteY1" fmla="*/ 104775 h 1114426"/>
                  <a:gd name="connsiteX2" fmla="*/ 680646 w 1671246"/>
                  <a:gd name="connsiteY2" fmla="*/ 1114426 h 1114426"/>
                  <a:gd name="connsiteX3" fmla="*/ 0 w 1671246"/>
                  <a:gd name="connsiteY3" fmla="*/ 1076326 h 1114426"/>
                  <a:gd name="connsiteX4" fmla="*/ 0 w 1671246"/>
                  <a:gd name="connsiteY4" fmla="*/ 0 h 1114426"/>
                  <a:gd name="connsiteX0" fmla="*/ 0 w 1671246"/>
                  <a:gd name="connsiteY0" fmla="*/ 0 h 1133476"/>
                  <a:gd name="connsiteX1" fmla="*/ 1671246 w 1671246"/>
                  <a:gd name="connsiteY1" fmla="*/ 104775 h 1133476"/>
                  <a:gd name="connsiteX2" fmla="*/ 737796 w 1671246"/>
                  <a:gd name="connsiteY2" fmla="*/ 1133476 h 1133476"/>
                  <a:gd name="connsiteX3" fmla="*/ 0 w 1671246"/>
                  <a:gd name="connsiteY3" fmla="*/ 1076326 h 1133476"/>
                  <a:gd name="connsiteX4" fmla="*/ 0 w 1671246"/>
                  <a:gd name="connsiteY4" fmla="*/ 0 h 1133476"/>
                  <a:gd name="connsiteX0" fmla="*/ 0 w 1671246"/>
                  <a:gd name="connsiteY0" fmla="*/ 0 h 1190626"/>
                  <a:gd name="connsiteX1" fmla="*/ 1671246 w 1671246"/>
                  <a:gd name="connsiteY1" fmla="*/ 104775 h 1190626"/>
                  <a:gd name="connsiteX2" fmla="*/ 709221 w 1671246"/>
                  <a:gd name="connsiteY2" fmla="*/ 1190626 h 1190626"/>
                  <a:gd name="connsiteX3" fmla="*/ 0 w 1671246"/>
                  <a:gd name="connsiteY3" fmla="*/ 1076326 h 1190626"/>
                  <a:gd name="connsiteX4" fmla="*/ 0 w 1671246"/>
                  <a:gd name="connsiteY4" fmla="*/ 0 h 1190626"/>
                  <a:gd name="connsiteX0" fmla="*/ 0 w 1671246"/>
                  <a:gd name="connsiteY0" fmla="*/ 0 h 1181101"/>
                  <a:gd name="connsiteX1" fmla="*/ 1671246 w 1671246"/>
                  <a:gd name="connsiteY1" fmla="*/ 104775 h 1181101"/>
                  <a:gd name="connsiteX2" fmla="*/ 804471 w 1671246"/>
                  <a:gd name="connsiteY2" fmla="*/ 1181101 h 1181101"/>
                  <a:gd name="connsiteX3" fmla="*/ 0 w 1671246"/>
                  <a:gd name="connsiteY3" fmla="*/ 1076326 h 1181101"/>
                  <a:gd name="connsiteX4" fmla="*/ 0 w 1671246"/>
                  <a:gd name="connsiteY4" fmla="*/ 0 h 1181101"/>
                  <a:gd name="connsiteX0" fmla="*/ 0 w 1671246"/>
                  <a:gd name="connsiteY0" fmla="*/ 0 h 1285876"/>
                  <a:gd name="connsiteX1" fmla="*/ 1671246 w 1671246"/>
                  <a:gd name="connsiteY1" fmla="*/ 104775 h 1285876"/>
                  <a:gd name="connsiteX2" fmla="*/ 604446 w 1671246"/>
                  <a:gd name="connsiteY2" fmla="*/ 1285876 h 1285876"/>
                  <a:gd name="connsiteX3" fmla="*/ 0 w 1671246"/>
                  <a:gd name="connsiteY3" fmla="*/ 1076326 h 1285876"/>
                  <a:gd name="connsiteX4" fmla="*/ 0 w 1671246"/>
                  <a:gd name="connsiteY4" fmla="*/ 0 h 1285876"/>
                  <a:gd name="connsiteX0" fmla="*/ 0 w 1671246"/>
                  <a:gd name="connsiteY0" fmla="*/ 0 h 1209676"/>
                  <a:gd name="connsiteX1" fmla="*/ 1671246 w 1671246"/>
                  <a:gd name="connsiteY1" fmla="*/ 104775 h 1209676"/>
                  <a:gd name="connsiteX2" fmla="*/ 642546 w 1671246"/>
                  <a:gd name="connsiteY2" fmla="*/ 1209676 h 1209676"/>
                  <a:gd name="connsiteX3" fmla="*/ 0 w 1671246"/>
                  <a:gd name="connsiteY3" fmla="*/ 1076326 h 1209676"/>
                  <a:gd name="connsiteX4" fmla="*/ 0 w 1671246"/>
                  <a:gd name="connsiteY4" fmla="*/ 0 h 1209676"/>
                  <a:gd name="connsiteX0" fmla="*/ 323850 w 1671246"/>
                  <a:gd name="connsiteY0" fmla="*/ 76200 h 1104901"/>
                  <a:gd name="connsiteX1" fmla="*/ 1671246 w 1671246"/>
                  <a:gd name="connsiteY1" fmla="*/ 0 h 1104901"/>
                  <a:gd name="connsiteX2" fmla="*/ 642546 w 1671246"/>
                  <a:gd name="connsiteY2" fmla="*/ 1104901 h 1104901"/>
                  <a:gd name="connsiteX3" fmla="*/ 0 w 1671246"/>
                  <a:gd name="connsiteY3" fmla="*/ 971551 h 1104901"/>
                  <a:gd name="connsiteX4" fmla="*/ 323850 w 1671246"/>
                  <a:gd name="connsiteY4" fmla="*/ 76200 h 1104901"/>
                  <a:gd name="connsiteX0" fmla="*/ 314325 w 1671246"/>
                  <a:gd name="connsiteY0" fmla="*/ 0 h 1123951"/>
                  <a:gd name="connsiteX1" fmla="*/ 1671246 w 1671246"/>
                  <a:gd name="connsiteY1" fmla="*/ 19050 h 1123951"/>
                  <a:gd name="connsiteX2" fmla="*/ 642546 w 1671246"/>
                  <a:gd name="connsiteY2" fmla="*/ 1123951 h 1123951"/>
                  <a:gd name="connsiteX3" fmla="*/ 0 w 1671246"/>
                  <a:gd name="connsiteY3" fmla="*/ 990601 h 1123951"/>
                  <a:gd name="connsiteX4" fmla="*/ 314325 w 1671246"/>
                  <a:gd name="connsiteY4" fmla="*/ 0 h 1123951"/>
                  <a:gd name="connsiteX0" fmla="*/ 438150 w 1671246"/>
                  <a:gd name="connsiteY0" fmla="*/ 0 h 1133476"/>
                  <a:gd name="connsiteX1" fmla="*/ 1671246 w 1671246"/>
                  <a:gd name="connsiteY1" fmla="*/ 28575 h 1133476"/>
                  <a:gd name="connsiteX2" fmla="*/ 642546 w 1671246"/>
                  <a:gd name="connsiteY2" fmla="*/ 1133476 h 1133476"/>
                  <a:gd name="connsiteX3" fmla="*/ 0 w 1671246"/>
                  <a:gd name="connsiteY3" fmla="*/ 1000126 h 1133476"/>
                  <a:gd name="connsiteX4" fmla="*/ 438150 w 1671246"/>
                  <a:gd name="connsiteY4" fmla="*/ 0 h 1133476"/>
                  <a:gd name="connsiteX0" fmla="*/ 0 w 3671496"/>
                  <a:gd name="connsiteY0" fmla="*/ 0 h 1133476"/>
                  <a:gd name="connsiteX1" fmla="*/ 3671496 w 3671496"/>
                  <a:gd name="connsiteY1" fmla="*/ 28575 h 1133476"/>
                  <a:gd name="connsiteX2" fmla="*/ 2642796 w 3671496"/>
                  <a:gd name="connsiteY2" fmla="*/ 1133476 h 1133476"/>
                  <a:gd name="connsiteX3" fmla="*/ 2000250 w 3671496"/>
                  <a:gd name="connsiteY3" fmla="*/ 1000126 h 1133476"/>
                  <a:gd name="connsiteX4" fmla="*/ 0 w 3671496"/>
                  <a:gd name="connsiteY4" fmla="*/ 0 h 1133476"/>
                  <a:gd name="connsiteX0" fmla="*/ 0 w 2642796"/>
                  <a:gd name="connsiteY0" fmla="*/ 171450 h 1304926"/>
                  <a:gd name="connsiteX1" fmla="*/ 1652196 w 2642796"/>
                  <a:gd name="connsiteY1" fmla="*/ 0 h 1304926"/>
                  <a:gd name="connsiteX2" fmla="*/ 2642796 w 2642796"/>
                  <a:gd name="connsiteY2" fmla="*/ 1304926 h 1304926"/>
                  <a:gd name="connsiteX3" fmla="*/ 2000250 w 2642796"/>
                  <a:gd name="connsiteY3" fmla="*/ 1171576 h 1304926"/>
                  <a:gd name="connsiteX4" fmla="*/ 0 w 2642796"/>
                  <a:gd name="connsiteY4" fmla="*/ 171450 h 1304926"/>
                  <a:gd name="connsiteX0" fmla="*/ 0 w 2642796"/>
                  <a:gd name="connsiteY0" fmla="*/ 171450 h 1304926"/>
                  <a:gd name="connsiteX1" fmla="*/ 1652196 w 2642796"/>
                  <a:gd name="connsiteY1" fmla="*/ 0 h 1304926"/>
                  <a:gd name="connsiteX2" fmla="*/ 2642796 w 2642796"/>
                  <a:gd name="connsiteY2" fmla="*/ 1304926 h 1304926"/>
                  <a:gd name="connsiteX3" fmla="*/ 1104900 w 2642796"/>
                  <a:gd name="connsiteY3" fmla="*/ 1019176 h 1304926"/>
                  <a:gd name="connsiteX4" fmla="*/ 0 w 2642796"/>
                  <a:gd name="connsiteY4" fmla="*/ 171450 h 1304926"/>
                  <a:gd name="connsiteX0" fmla="*/ 0 w 1756971"/>
                  <a:gd name="connsiteY0" fmla="*/ 171450 h 1019176"/>
                  <a:gd name="connsiteX1" fmla="*/ 1652196 w 1756971"/>
                  <a:gd name="connsiteY1" fmla="*/ 0 h 1019176"/>
                  <a:gd name="connsiteX2" fmla="*/ 1756971 w 1756971"/>
                  <a:gd name="connsiteY2" fmla="*/ 790576 h 1019176"/>
                  <a:gd name="connsiteX3" fmla="*/ 1104900 w 1756971"/>
                  <a:gd name="connsiteY3" fmla="*/ 1019176 h 1019176"/>
                  <a:gd name="connsiteX4" fmla="*/ 0 w 1756971"/>
                  <a:gd name="connsiteY4" fmla="*/ 171450 h 1019176"/>
                  <a:gd name="connsiteX0" fmla="*/ 0 w 1756971"/>
                  <a:gd name="connsiteY0" fmla="*/ 171450 h 990601"/>
                  <a:gd name="connsiteX1" fmla="*/ 1652196 w 1756971"/>
                  <a:gd name="connsiteY1" fmla="*/ 0 h 990601"/>
                  <a:gd name="connsiteX2" fmla="*/ 1756971 w 1756971"/>
                  <a:gd name="connsiteY2" fmla="*/ 790576 h 990601"/>
                  <a:gd name="connsiteX3" fmla="*/ 1009650 w 1756971"/>
                  <a:gd name="connsiteY3" fmla="*/ 990601 h 990601"/>
                  <a:gd name="connsiteX4" fmla="*/ 0 w 1756971"/>
                  <a:gd name="connsiteY4" fmla="*/ 171450 h 990601"/>
                  <a:gd name="connsiteX0" fmla="*/ 0 w 1756971"/>
                  <a:gd name="connsiteY0" fmla="*/ 171450 h 1095376"/>
                  <a:gd name="connsiteX1" fmla="*/ 1652196 w 1756971"/>
                  <a:gd name="connsiteY1" fmla="*/ 0 h 1095376"/>
                  <a:gd name="connsiteX2" fmla="*/ 1756971 w 1756971"/>
                  <a:gd name="connsiteY2" fmla="*/ 790576 h 1095376"/>
                  <a:gd name="connsiteX3" fmla="*/ 828675 w 1756971"/>
                  <a:gd name="connsiteY3" fmla="*/ 1095376 h 1095376"/>
                  <a:gd name="connsiteX4" fmla="*/ 0 w 1756971"/>
                  <a:gd name="connsiteY4" fmla="*/ 171450 h 1095376"/>
                  <a:gd name="connsiteX0" fmla="*/ 0 w 1756971"/>
                  <a:gd name="connsiteY0" fmla="*/ 171450 h 1133476"/>
                  <a:gd name="connsiteX1" fmla="*/ 1652196 w 1756971"/>
                  <a:gd name="connsiteY1" fmla="*/ 0 h 1133476"/>
                  <a:gd name="connsiteX2" fmla="*/ 1756971 w 1756971"/>
                  <a:gd name="connsiteY2" fmla="*/ 790576 h 1133476"/>
                  <a:gd name="connsiteX3" fmla="*/ 1019175 w 1756971"/>
                  <a:gd name="connsiteY3" fmla="*/ 1133476 h 1133476"/>
                  <a:gd name="connsiteX4" fmla="*/ 0 w 1756971"/>
                  <a:gd name="connsiteY4" fmla="*/ 171450 h 1133476"/>
                  <a:gd name="connsiteX0" fmla="*/ 0 w 1756971"/>
                  <a:gd name="connsiteY0" fmla="*/ 171450 h 1162051"/>
                  <a:gd name="connsiteX1" fmla="*/ 1652196 w 1756971"/>
                  <a:gd name="connsiteY1" fmla="*/ 0 h 1162051"/>
                  <a:gd name="connsiteX2" fmla="*/ 1756971 w 1756971"/>
                  <a:gd name="connsiteY2" fmla="*/ 790576 h 1162051"/>
                  <a:gd name="connsiteX3" fmla="*/ 1019175 w 1756971"/>
                  <a:gd name="connsiteY3" fmla="*/ 1162051 h 1162051"/>
                  <a:gd name="connsiteX4" fmla="*/ 0 w 1756971"/>
                  <a:gd name="connsiteY4" fmla="*/ 171450 h 1162051"/>
                  <a:gd name="connsiteX0" fmla="*/ 0 w 1756971"/>
                  <a:gd name="connsiteY0" fmla="*/ 0 h 990601"/>
                  <a:gd name="connsiteX1" fmla="*/ 1661721 w 1756971"/>
                  <a:gd name="connsiteY1" fmla="*/ 76200 h 990601"/>
                  <a:gd name="connsiteX2" fmla="*/ 1756971 w 1756971"/>
                  <a:gd name="connsiteY2" fmla="*/ 619126 h 990601"/>
                  <a:gd name="connsiteX3" fmla="*/ 1019175 w 1756971"/>
                  <a:gd name="connsiteY3" fmla="*/ 990601 h 990601"/>
                  <a:gd name="connsiteX4" fmla="*/ 0 w 1756971"/>
                  <a:gd name="connsiteY4" fmla="*/ 0 h 990601"/>
                  <a:gd name="connsiteX0" fmla="*/ 0 w 2080821"/>
                  <a:gd name="connsiteY0" fmla="*/ 47625 h 914401"/>
                  <a:gd name="connsiteX1" fmla="*/ 1985571 w 2080821"/>
                  <a:gd name="connsiteY1" fmla="*/ 0 h 914401"/>
                  <a:gd name="connsiteX2" fmla="*/ 2080821 w 2080821"/>
                  <a:gd name="connsiteY2" fmla="*/ 542926 h 914401"/>
                  <a:gd name="connsiteX3" fmla="*/ 1343025 w 2080821"/>
                  <a:gd name="connsiteY3" fmla="*/ 914401 h 914401"/>
                  <a:gd name="connsiteX4" fmla="*/ 0 w 2080821"/>
                  <a:gd name="connsiteY4" fmla="*/ 47625 h 914401"/>
                  <a:gd name="connsiteX0" fmla="*/ 0 w 1880796"/>
                  <a:gd name="connsiteY0" fmla="*/ 57150 h 914401"/>
                  <a:gd name="connsiteX1" fmla="*/ 1785546 w 1880796"/>
                  <a:gd name="connsiteY1" fmla="*/ 0 h 914401"/>
                  <a:gd name="connsiteX2" fmla="*/ 1880796 w 1880796"/>
                  <a:gd name="connsiteY2" fmla="*/ 542926 h 914401"/>
                  <a:gd name="connsiteX3" fmla="*/ 1143000 w 1880796"/>
                  <a:gd name="connsiteY3" fmla="*/ 914401 h 914401"/>
                  <a:gd name="connsiteX4" fmla="*/ 0 w 1880796"/>
                  <a:gd name="connsiteY4" fmla="*/ 57150 h 914401"/>
                  <a:gd name="connsiteX0" fmla="*/ 0 w 1852221"/>
                  <a:gd name="connsiteY0" fmla="*/ 171450 h 914401"/>
                  <a:gd name="connsiteX1" fmla="*/ 1756971 w 1852221"/>
                  <a:gd name="connsiteY1" fmla="*/ 0 h 914401"/>
                  <a:gd name="connsiteX2" fmla="*/ 1852221 w 1852221"/>
                  <a:gd name="connsiteY2" fmla="*/ 542926 h 914401"/>
                  <a:gd name="connsiteX3" fmla="*/ 1114425 w 1852221"/>
                  <a:gd name="connsiteY3" fmla="*/ 914401 h 914401"/>
                  <a:gd name="connsiteX4" fmla="*/ 0 w 1852221"/>
                  <a:gd name="connsiteY4" fmla="*/ 171450 h 914401"/>
                  <a:gd name="connsiteX0" fmla="*/ 0 w 1776021"/>
                  <a:gd name="connsiteY0" fmla="*/ 171450 h 914401"/>
                  <a:gd name="connsiteX1" fmla="*/ 1680771 w 1776021"/>
                  <a:gd name="connsiteY1" fmla="*/ 0 h 914401"/>
                  <a:gd name="connsiteX2" fmla="*/ 1776021 w 1776021"/>
                  <a:gd name="connsiteY2" fmla="*/ 542926 h 914401"/>
                  <a:gd name="connsiteX3" fmla="*/ 1038225 w 1776021"/>
                  <a:gd name="connsiteY3" fmla="*/ 914401 h 914401"/>
                  <a:gd name="connsiteX4" fmla="*/ 0 w 1776021"/>
                  <a:gd name="connsiteY4" fmla="*/ 171450 h 91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021" h="914401">
                    <a:moveTo>
                      <a:pt x="0" y="171450"/>
                    </a:moveTo>
                    <a:lnTo>
                      <a:pt x="1680771" y="0"/>
                    </a:lnTo>
                    <a:lnTo>
                      <a:pt x="1776021" y="542926"/>
                    </a:lnTo>
                    <a:lnTo>
                      <a:pt x="1038225" y="914401"/>
                    </a:lnTo>
                    <a:lnTo>
                      <a:pt x="0" y="17145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991715" y="4713569"/>
                <a:ext cx="1650151" cy="1650151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perspectiveHeroicExtremeLeftFacing" fov="4800000">
                  <a:rot lat="963830" lon="1006747" rev="0"/>
                </a:camera>
                <a:lightRig rig="balanced" dir="t">
                  <a:rot lat="0" lon="0" rev="3000000"/>
                </a:lightRig>
              </a:scene3d>
              <a:sp3d extrusionH="1365250" prstMaterial="plastic">
                <a:bevelT w="44450" h="444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CUSTOM </a:t>
                </a:r>
              </a:p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endParaRPr lang="en-U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:r>
                  <a:rPr lang="en-US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SYSTEM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7299">
              <a:off x="7373415" y="5384106"/>
              <a:ext cx="1537542" cy="47562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D10E61A-DD49-DE41-9547-4D6BF555B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6350000"/>
            <a:ext cx="1626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M:\6-Multi-media Files\Logos\CEI Logos\cei-gray-blue.tif">
            <a:extLst>
              <a:ext uri="{FF2B5EF4-FFF2-40B4-BE49-F238E27FC236}">
                <a16:creationId xmlns:a16="http://schemas.microsoft.com/office/drawing/2014/main" id="{F3ACC11A-1501-1A4A-A7B8-DE90204B6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812" y="6350000"/>
            <a:ext cx="1415359" cy="5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64AB74-AA75-2A4C-A15E-3878FCDD1D81}"/>
              </a:ext>
            </a:extLst>
          </p:cNvPr>
          <p:cNvSpPr txBox="1"/>
          <p:nvPr/>
        </p:nvSpPr>
        <p:spPr>
          <a:xfrm>
            <a:off x="8161869" y="6544007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www.caroneng.com</a:t>
            </a:r>
          </a:p>
        </p:txBody>
      </p:sp>
    </p:spTree>
    <p:extLst>
      <p:ext uri="{BB962C8B-B14F-4D97-AF65-F5344CB8AC3E}">
        <p14:creationId xmlns:p14="http://schemas.microsoft.com/office/powerpoint/2010/main" val="95292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0857 L 0.21731 0.1956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9" y="935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9466 0.2460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1229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13177 0.12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645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7513 0.1127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562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0222 0.0752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2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animBg="1"/>
      <p:bldP spid="5" grpId="3" animBg="1"/>
      <p:bldP spid="16" grpId="0" animBg="1"/>
      <p:bldP spid="16" grpId="2" animBg="1"/>
      <p:bldP spid="16" grpId="3" animBg="1"/>
      <p:bldP spid="8" grpId="0" animBg="1"/>
      <p:bldP spid="8" grpId="2" animBg="1"/>
      <p:bldP spid="8" grpId="3" animBg="1"/>
      <p:bldP spid="6" grpId="0" animBg="1"/>
      <p:bldP spid="6" grpId="2" animBg="1"/>
      <p:bldP spid="6" grpId="3" animBg="1"/>
      <p:bldP spid="9" grpId="0" animBg="1"/>
      <p:bldP spid="9" grpId="2" animBg="1"/>
      <p:bldP spid="9" grpId="3" animBg="1"/>
      <p:bldP spid="27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2" y="5619750"/>
            <a:ext cx="12202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45403" y="5765255"/>
            <a:ext cx="1694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chemeClr val="bg1"/>
                </a:solidFill>
              </a:rPr>
              <a:t>www.caroneng.com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99" l="0" r="99451">
                        <a14:foregroundMark x1="16784" y1="93418" x2="16784" y2="93418"/>
                        <a14:foregroundMark x1="16784" y1="75353" x2="16784" y2="75353"/>
                        <a14:foregroundMark x1="16078" y1="64809" x2="16078" y2="64809"/>
                        <a14:foregroundMark x1="17255" y1="54802" x2="17255" y2="54802"/>
                        <a14:foregroundMark x1="17412" y1="51914" x2="17412" y2="51914"/>
                        <a14:foregroundMark x1="17412" y1="86904" x2="17412" y2="86904"/>
                        <a14:foregroundMark x1="16078" y1="69778" x2="16078" y2="69778"/>
                        <a14:foregroundMark x1="16314" y1="80927" x2="16314" y2="80927"/>
                        <a14:foregroundMark x1="16314" y1="83277" x2="16314" y2="83277"/>
                        <a14:foregroundMark x1="16549" y1="96911" x2="16784" y2="97314"/>
                        <a14:foregroundMark x1="88000" y1="33781" x2="88000" y2="33781"/>
                        <a14:foregroundMark x1="83294" y1="40161" x2="83294" y2="40161"/>
                        <a14:foregroundMark x1="79451" y1="40698" x2="79451" y2="40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06" y="1483966"/>
            <a:ext cx="4291544" cy="501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2311036" y="2207968"/>
            <a:ext cx="2085644" cy="791706"/>
          </a:xfrm>
          <a:prstGeom prst="roundRect">
            <a:avLst/>
          </a:prstGeom>
          <a:solidFill>
            <a:srgbClr val="3B42E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ial" charset="0"/>
                <a:cs typeface="Arial" charset="0"/>
              </a:rPr>
              <a:t>Implement a</a:t>
            </a:r>
          </a:p>
          <a:p>
            <a:pPr algn="ctr"/>
            <a:r>
              <a:rPr lang="en-US" sz="21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ial" charset="0"/>
                <a:cs typeface="Arial" charset="0"/>
              </a:rPr>
              <a:t>Tool Presetter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5727" y="1503013"/>
            <a:ext cx="216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3B42EB"/>
                </a:solidFill>
                <a:latin typeface="Arial" charset="0"/>
                <a:ea typeface="Arial" charset="0"/>
                <a:cs typeface="Arial" charset="0"/>
              </a:rPr>
              <a:t>Step #1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6455" y="312932"/>
            <a:ext cx="515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3B42EB"/>
                </a:solidFill>
                <a:latin typeface="Arial" charset="0"/>
                <a:ea typeface="Arial" charset="0"/>
                <a:cs typeface="Arial" charset="0"/>
              </a:rPr>
              <a:t>How does it work?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982646-3493-3B43-8D0B-9CC7ED05A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6350000"/>
            <a:ext cx="1626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M:\6-Multi-media Files\Logos\CEI Logos\cei-gray-blue.tif">
            <a:extLst>
              <a:ext uri="{FF2B5EF4-FFF2-40B4-BE49-F238E27FC236}">
                <a16:creationId xmlns:a16="http://schemas.microsoft.com/office/drawing/2014/main" id="{434D9F3F-0354-6D46-98D8-531613815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812" y="6350000"/>
            <a:ext cx="1415359" cy="5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277632-159A-F941-B266-BE1205810E13}"/>
              </a:ext>
            </a:extLst>
          </p:cNvPr>
          <p:cNvSpPr txBox="1"/>
          <p:nvPr/>
        </p:nvSpPr>
        <p:spPr>
          <a:xfrm>
            <a:off x="8161869" y="6544007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www.caroneng.com</a:t>
            </a:r>
          </a:p>
        </p:txBody>
      </p:sp>
      <p:pic>
        <p:nvPicPr>
          <p:cNvPr id="22" name="Picture 21" descr="A picture containing object&#10;&#10;Description automatically generated">
            <a:extLst>
              <a:ext uri="{FF2B5EF4-FFF2-40B4-BE49-F238E27FC236}">
                <a16:creationId xmlns:a16="http://schemas.microsoft.com/office/drawing/2014/main" id="{4082689F-C696-A149-BE99-8E050CE0B0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57200"/>
            <a:ext cx="1777636" cy="5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6AF4A-972E-5349-AB31-9BCA96B18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21" y="2695980"/>
            <a:ext cx="2465841" cy="1927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B442C-27F8-9F4B-8802-FCDDBB879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100" y="1770360"/>
            <a:ext cx="5290769" cy="476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42" y="2397655"/>
            <a:ext cx="3285237" cy="3836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3" b="92481" l="7527" r="89785">
                        <a14:foregroundMark x1="39785" y1="6015" x2="39785" y2="6015"/>
                        <a14:foregroundMark x1="7527" y1="65789" x2="7527" y2="65789"/>
                        <a14:foregroundMark x1="40860" y1="92481" x2="40860" y2="92481"/>
                        <a14:foregroundMark x1="33871" y1="63910" x2="33871" y2="63910"/>
                        <a14:foregroundMark x1="36022" y1="63910" x2="36022" y2="63910"/>
                        <a14:foregroundMark x1="39247" y1="63158" x2="39247" y2="6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2912" y="1927351"/>
            <a:ext cx="1957204" cy="279941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43600" y="4959989"/>
            <a:ext cx="2743200" cy="984616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This data is stored on the RFID Tag and can be read anywhere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96832" y="4703284"/>
            <a:ext cx="3285236" cy="1644244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The tool is placed in a custom read station at the machine where the data is read by </a:t>
            </a:r>
            <a:r>
              <a:rPr lang="en-US" dirty="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ToolConnect</a:t>
            </a:r>
            <a:r>
              <a:rPr lang="en-US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, and written to the CNC control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853" y="1993512"/>
            <a:ext cx="991253" cy="284230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248400" y="3030135"/>
            <a:ext cx="1503421" cy="539447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042879" y="1904804"/>
            <a:ext cx="2850742" cy="1207088"/>
          </a:xfrm>
          <a:prstGeom prst="roundRect">
            <a:avLst/>
          </a:prstGeom>
          <a:solidFill>
            <a:srgbClr val="3B42E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The Tool Presetter measures the tool and writes data to RFID Tag</a:t>
            </a:r>
          </a:p>
        </p:txBody>
      </p:sp>
      <p:sp>
        <p:nvSpPr>
          <p:cNvPr id="44" name="Manual Operation 43"/>
          <p:cNvSpPr/>
          <p:nvPr/>
        </p:nvSpPr>
        <p:spPr>
          <a:xfrm rot="5400000">
            <a:off x="5483793" y="385205"/>
            <a:ext cx="1162119" cy="6615493"/>
          </a:xfrm>
          <a:prstGeom prst="flowChartManualOperation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0"/>
                  <a:lumMod val="17000"/>
                  <a:lumOff val="83000"/>
                </a:schemeClr>
              </a:gs>
              <a:gs pos="10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  <a:prstDash val="das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TextBox 44"/>
          <p:cNvSpPr txBox="1"/>
          <p:nvPr/>
        </p:nvSpPr>
        <p:spPr>
          <a:xfrm>
            <a:off x="3233141" y="3688306"/>
            <a:ext cx="971550" cy="332006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LENGTH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61402" y="3688306"/>
            <a:ext cx="1275007" cy="332006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DIAMETER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09172" y="3635875"/>
            <a:ext cx="1275007" cy="332006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WEIGHT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69900" y="3778027"/>
            <a:ext cx="1275007" cy="332006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 RPM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96180" y="3575074"/>
            <a:ext cx="1771649" cy="332006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PULL STUD TYPE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194969" y="3699614"/>
            <a:ext cx="1771649" cy="332006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NOSE RADIUS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49152" y="3651046"/>
            <a:ext cx="2032045" cy="332006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TOOL TOO LARGE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94726" y="3773135"/>
            <a:ext cx="2032045" cy="332006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ADAPTER TYPE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66081" y="3659642"/>
            <a:ext cx="1345037" cy="280928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DIAMETER</a:t>
            </a:r>
          </a:p>
        </p:txBody>
      </p:sp>
      <p:sp>
        <p:nvSpPr>
          <p:cNvPr id="54" name="Manual Operation 53"/>
          <p:cNvSpPr/>
          <p:nvPr/>
        </p:nvSpPr>
        <p:spPr>
          <a:xfrm rot="5400000">
            <a:off x="6127577" y="2207517"/>
            <a:ext cx="531410" cy="3300259"/>
          </a:xfrm>
          <a:prstGeom prst="flowChartManualOperation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0"/>
                  <a:lumMod val="17000"/>
                  <a:lumOff val="83000"/>
                </a:schemeClr>
              </a:gs>
              <a:gs pos="10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  <a:prstDash val="das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TextBox 54"/>
          <p:cNvSpPr txBox="1"/>
          <p:nvPr/>
        </p:nvSpPr>
        <p:spPr>
          <a:xfrm>
            <a:off x="3955928" y="3688439"/>
            <a:ext cx="1345037" cy="280928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WEIGHT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35237" y="3785365"/>
            <a:ext cx="1345037" cy="280928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ADAPTER TYPE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937317" y="3805979"/>
            <a:ext cx="1516634" cy="280928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PULL STUD TYPE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68814" y="3702032"/>
            <a:ext cx="1516634" cy="280928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NOSE RADIUS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856846" y="3630415"/>
            <a:ext cx="1516634" cy="280928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MAX RPM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57812" y="3714498"/>
            <a:ext cx="1516634" cy="280928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TOOL TOO LARGE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807108" y="3581791"/>
            <a:ext cx="1345037" cy="280928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LENGTH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56455" y="312932"/>
            <a:ext cx="515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3B42EB"/>
                </a:solidFill>
                <a:latin typeface="Arial" charset="0"/>
                <a:ea typeface="Arial" charset="0"/>
                <a:cs typeface="Arial" charset="0"/>
              </a:rPr>
              <a:t>How does it work?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8F54B4D-9911-6F4A-9244-4A541D0C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6350000"/>
            <a:ext cx="1626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 descr="M:\6-Multi-media Files\Logos\CEI Logos\cei-gray-blue.tif">
            <a:extLst>
              <a:ext uri="{FF2B5EF4-FFF2-40B4-BE49-F238E27FC236}">
                <a16:creationId xmlns:a16="http://schemas.microsoft.com/office/drawing/2014/main" id="{CD508E58-AF97-C34C-B614-518CBD8F0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812" y="6350000"/>
            <a:ext cx="1415359" cy="5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AE2E757-46E3-AE44-9574-6B614E67481B}"/>
              </a:ext>
            </a:extLst>
          </p:cNvPr>
          <p:cNvSpPr txBox="1"/>
          <p:nvPr/>
        </p:nvSpPr>
        <p:spPr>
          <a:xfrm>
            <a:off x="8161869" y="6544007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www.caroneng.com</a:t>
            </a:r>
          </a:p>
        </p:txBody>
      </p:sp>
      <p:pic>
        <p:nvPicPr>
          <p:cNvPr id="39" name="Picture 38" descr="A picture containing object&#10;&#10;Description automatically generated">
            <a:extLst>
              <a:ext uri="{FF2B5EF4-FFF2-40B4-BE49-F238E27FC236}">
                <a16:creationId xmlns:a16="http://schemas.microsoft.com/office/drawing/2014/main" id="{2594ADB0-2DC3-2047-9968-9FF04C0E31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57200"/>
            <a:ext cx="1777636" cy="5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27526 0.01319 " pathEditMode="relative" rAng="0" ptsTypes="AA">
                                      <p:cBhvr>
                                        <p:cTn id="2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3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26211 0.00949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27279 -0.01227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26484 -0.00278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25638 0.00185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50"/>
                            </p:stCondLst>
                            <p:childTnLst>
                              <p:par>
                                <p:cTn id="7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18 0.01435 L 0.26354 0.01921 " pathEditMode="relative" rAng="0" ptsTypes="AA">
                                      <p:cBhvr>
                                        <p:cTn id="7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27135 0.00532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250"/>
                            </p:stCondLst>
                            <p:childTnLst>
                              <p:par>
                                <p:cTn id="9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27838 0.03403 " pathEditMode="relative" rAng="0" ptsTypes="AA">
                                      <p:cBhvr>
                                        <p:cTn id="9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750"/>
                            </p:stCondLst>
                            <p:childTnLst>
                              <p:par>
                                <p:cTn id="10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5741 C -0.07057 -0.14908 -0.1345 -0.24074 -0.20612 -0.2551 C -0.27773 -0.26945 -0.43594 -0.14352 -0.43594 -0.14329 " pathEditMode="relative" rAng="0" ptsTypes="AAA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954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5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75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1 -0.00093 L 0.54336 -0.02987 " pathEditMode="relative" rAng="0" ptsTypes="AA">
                                      <p:cBhvr>
                                        <p:cTn id="1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250"/>
                            </p:stCondLst>
                            <p:childTnLst>
                              <p:par>
                                <p:cTn id="1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750"/>
                            </p:stCondLst>
                            <p:childTnLst>
                              <p:par>
                                <p:cTn id="15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27 0.00185 L 0.51966 0.03101 " pathEditMode="relative" rAng="0" ptsTypes="AA">
                                      <p:cBhvr>
                                        <p:cTn id="15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3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50"/>
                            </p:stCondLst>
                            <p:childTnLst>
                              <p:par>
                                <p:cTn id="16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750"/>
                            </p:stCondLst>
                            <p:childTnLst>
                              <p:par>
                                <p:cTn id="16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"/>
                            </p:stCondLst>
                            <p:childTnLst>
                              <p:par>
                                <p:cTn id="16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5 0.00694 L 0.4931 0.02523 " pathEditMode="relative" rAng="0" ptsTypes="AA">
                                      <p:cBhvr>
                                        <p:cTn id="17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68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50"/>
                            </p:stCondLst>
                            <p:childTnLst>
                              <p:par>
                                <p:cTn id="17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50"/>
                            </p:stCondLst>
                            <p:childTnLst>
                              <p:par>
                                <p:cTn id="17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000"/>
                            </p:stCondLst>
                            <p:childTnLst>
                              <p:par>
                                <p:cTn id="18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2269 L 0.52721 -0.02014 " pathEditMode="relative" rAng="0" ptsTypes="AA">
                                      <p:cBhvr>
                                        <p:cTn id="18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5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6250"/>
                            </p:stCondLst>
                            <p:childTnLst>
                              <p:par>
                                <p:cTn id="18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750"/>
                            </p:stCondLst>
                            <p:childTnLst>
                              <p:par>
                                <p:cTn id="18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000"/>
                            </p:stCondLst>
                            <p:childTnLst>
                              <p:par>
                                <p:cTn id="19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7 -0.01042 L 0.54322 -0.03148 " pathEditMode="relative" rAng="0" ptsTypes="AA">
                                      <p:cBhvr>
                                        <p:cTn id="1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76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250"/>
                            </p:stCondLst>
                            <p:childTnLst>
                              <p:par>
                                <p:cTn id="19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7750"/>
                            </p:stCondLst>
                            <p:childTnLst>
                              <p:par>
                                <p:cTn id="19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000"/>
                            </p:stCondLst>
                            <p:childTnLst>
                              <p:par>
                                <p:cTn id="20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65 -0.03681 L 0.54322 -0.03148 " pathEditMode="relative" rAng="0" ptsTypes="AA">
                                      <p:cBhvr>
                                        <p:cTn id="20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8250"/>
                            </p:stCondLst>
                            <p:childTnLst>
                              <p:par>
                                <p:cTn id="20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8750"/>
                            </p:stCondLst>
                            <p:childTnLst>
                              <p:par>
                                <p:cTn id="20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9000"/>
                            </p:stCondLst>
                            <p:childTnLst>
                              <p:par>
                                <p:cTn id="2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51198 -0.04212 " pathEditMode="relative" rAng="0" ptsTypes="AA">
                                      <p:cBhvr>
                                        <p:cTn id="2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250"/>
                            </p:stCondLst>
                            <p:childTnLst>
                              <p:par>
                                <p:cTn id="2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9750"/>
                            </p:stCondLst>
                            <p:childTnLst>
                              <p:par>
                                <p:cTn id="2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48 -0.03727 L 0.54323 -0.03149 " pathEditMode="relative" rAng="0" ptsTypes="AA">
                                      <p:cBhvr>
                                        <p:cTn id="22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250"/>
                            </p:stCondLst>
                            <p:childTnLst>
                              <p:par>
                                <p:cTn id="22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5" grpId="0" animBg="1"/>
      <p:bldP spid="15" grpId="1" animBg="1"/>
      <p:bldP spid="44" grpId="0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C3F950-02A4-254E-8CBF-5D44A9F7B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45" y="2166449"/>
            <a:ext cx="3555355" cy="2778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7089" y="5153827"/>
            <a:ext cx="4124065" cy="1123712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err="1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ToolConnect</a:t>
            </a:r>
            <a:r>
              <a:rPr lang="en-US" sz="200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 tracks tools removed and updates tool life information to the RFID tag.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20" y="1293795"/>
            <a:ext cx="1538119" cy="4143957"/>
          </a:xfrm>
          <a:prstGeom prst="rect">
            <a:avLst/>
          </a:prstGeom>
        </p:spPr>
      </p:pic>
      <p:sp>
        <p:nvSpPr>
          <p:cNvPr id="27" name="Manual Operation 43"/>
          <p:cNvSpPr/>
          <p:nvPr/>
        </p:nvSpPr>
        <p:spPr>
          <a:xfrm rot="16200000" flipH="1">
            <a:off x="6383707" y="767799"/>
            <a:ext cx="1530352" cy="53745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6995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8000" y="10000"/>
                </a:lnTo>
                <a:lnTo>
                  <a:pt x="6995" y="10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alpha val="0"/>
                  <a:lumMod val="17000"/>
                  <a:lumOff val="83000"/>
                </a:schemeClr>
              </a:gs>
              <a:gs pos="10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  <a:prstDash val="das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53756" y="3399034"/>
            <a:ext cx="1746574" cy="408623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TOOL LIFE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84264" y="3140160"/>
            <a:ext cx="2132222" cy="715089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TOOL WEAR </a:t>
            </a:r>
          </a:p>
          <a:p>
            <a:pPr algn="ctr"/>
            <a:r>
              <a:rPr lang="en-US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OFFSETS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2712" y="3279405"/>
            <a:ext cx="2233338" cy="715089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 OF TOOL CHANGES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6647" y="3268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84789" y="460358"/>
            <a:ext cx="7060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3B42EB"/>
                </a:solidFill>
                <a:latin typeface="Arial" charset="0"/>
                <a:ea typeface="Arial" charset="0"/>
                <a:cs typeface="Arial" charset="0"/>
              </a:rPr>
              <a:t>After machining is complete</a:t>
            </a:r>
            <a:r>
              <a:rPr lang="mr-IN" sz="3600" b="1" i="1">
                <a:solidFill>
                  <a:srgbClr val="3B42EB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3600" b="1" i="1">
              <a:solidFill>
                <a:srgbClr val="3B42EB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189943-179B-5845-BC9C-62F9D6E4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6350000"/>
            <a:ext cx="1626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M:\6-Multi-media Files\Logos\CEI Logos\cei-gray-blue.tif">
            <a:extLst>
              <a:ext uri="{FF2B5EF4-FFF2-40B4-BE49-F238E27FC236}">
                <a16:creationId xmlns:a16="http://schemas.microsoft.com/office/drawing/2014/main" id="{DCBB8037-1FC6-9348-BAA9-061D306A3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812" y="6350000"/>
            <a:ext cx="1415359" cy="5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382B61-0C95-A742-98B6-D3D5E325B139}"/>
              </a:ext>
            </a:extLst>
          </p:cNvPr>
          <p:cNvSpPr txBox="1"/>
          <p:nvPr/>
        </p:nvSpPr>
        <p:spPr>
          <a:xfrm>
            <a:off x="8161869" y="6544007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www.caroneng.com</a:t>
            </a:r>
          </a:p>
        </p:txBody>
      </p:sp>
      <p:pic>
        <p:nvPicPr>
          <p:cNvPr id="24" name="Picture 23" descr="A picture containing object&#10;&#10;Description automatically generated">
            <a:extLst>
              <a:ext uri="{FF2B5EF4-FFF2-40B4-BE49-F238E27FC236}">
                <a16:creationId xmlns:a16="http://schemas.microsoft.com/office/drawing/2014/main" id="{B1426CF9-986F-5240-A492-56DDB4AF79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57200"/>
            <a:ext cx="1777636" cy="5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347 L 0.54792 0.03681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0347 L 0.53203 0.0673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0.00556 L 0.53789 0.04699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88" y="630753"/>
            <a:ext cx="4897273" cy="5719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53200" y="2610987"/>
            <a:ext cx="38302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034336" y="1818907"/>
            <a:ext cx="3486665" cy="1015663"/>
          </a:xfrm>
          <a:prstGeom prst="rect">
            <a:avLst/>
          </a:prstGeom>
          <a:solidFill>
            <a:srgbClr val="3B42EB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Data is updated back to the tool presetter to track tool life and wear data over time.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509540" y="2362200"/>
            <a:ext cx="1220058" cy="788124"/>
          </a:xfrm>
          <a:prstGeom prst="roundRect">
            <a:avLst>
              <a:gd name="adj" fmla="val 1706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5802665" y="2923198"/>
            <a:ext cx="2709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B42EB"/>
                </a:solidFill>
              </a:rPr>
              <a:t>TOOL LIFE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37415" y="2834570"/>
            <a:ext cx="2132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B42EB"/>
                </a:solidFill>
              </a:rPr>
              <a:t>TOOL WEAR </a:t>
            </a:r>
          </a:p>
          <a:p>
            <a:pPr algn="ctr"/>
            <a:r>
              <a:rPr lang="en-US" sz="1600" b="1" dirty="0">
                <a:solidFill>
                  <a:srgbClr val="3B42EB"/>
                </a:solidFill>
              </a:rPr>
              <a:t>OFFSETS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0962" y="2827159"/>
            <a:ext cx="223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B42EB"/>
                </a:solidFill>
              </a:rPr>
              <a:t>NUMBER OF TOOL CHANGES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314" y="1981200"/>
            <a:ext cx="1272246" cy="34276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D26263-8823-DD48-845D-C18A78712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6350000"/>
            <a:ext cx="1626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M:\6-Multi-media Files\Logos\CEI Logos\cei-gray-blue.tif">
            <a:extLst>
              <a:ext uri="{FF2B5EF4-FFF2-40B4-BE49-F238E27FC236}">
                <a16:creationId xmlns:a16="http://schemas.microsoft.com/office/drawing/2014/main" id="{C4B5BE1C-CA83-6D45-8D05-051382084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812" y="6350000"/>
            <a:ext cx="1415359" cy="5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9DA29A4-9133-EC41-86CA-9E9479306675}"/>
              </a:ext>
            </a:extLst>
          </p:cNvPr>
          <p:cNvSpPr txBox="1"/>
          <p:nvPr/>
        </p:nvSpPr>
        <p:spPr>
          <a:xfrm>
            <a:off x="8161869" y="6544007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www.caroneng.com</a:t>
            </a:r>
          </a:p>
        </p:txBody>
      </p:sp>
      <p:pic>
        <p:nvPicPr>
          <p:cNvPr id="21" name="Picture 20" descr="A picture containing object&#10;&#10;Description automatically generated">
            <a:extLst>
              <a:ext uri="{FF2B5EF4-FFF2-40B4-BE49-F238E27FC236}">
                <a16:creationId xmlns:a16="http://schemas.microsoft.com/office/drawing/2014/main" id="{46C9EFC8-5E71-7648-8DCC-13F7D9204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57200"/>
            <a:ext cx="1777636" cy="5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85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4514 C -0.04739 -0.0838 -0.09779 -0.21273 -0.15768 -0.23797 C -0.21771 -0.2632 -0.35677 -0.10625 -0.35677 -0.10602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85 -0.00926 L 0.12799 -0.055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6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096 -0.06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12005 -0.05949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1" animBg="1"/>
      <p:bldP spid="26" grpId="0"/>
      <p:bldP spid="26" grpId="1"/>
      <p:bldP spid="26" grpId="2"/>
      <p:bldP spid="31" grpId="0"/>
      <p:bldP spid="31" grpId="1"/>
      <p:bldP spid="31" grpId="2"/>
      <p:bldP spid="32" grpId="0"/>
      <p:bldP spid="32" grpId="1"/>
      <p:bldP spid="3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36699" y="450847"/>
            <a:ext cx="3776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n w="0"/>
                <a:solidFill>
                  <a:srgbClr val="3B42E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USER INTERFACE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2181" y="1641663"/>
            <a:ext cx="10567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simple user interface allows the operator to view all </a:t>
            </a:r>
            <a:r>
              <a:rPr lang="en-US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tool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</a:t>
            </a:r>
            <a:r>
              <a:rPr lang="en-US" sz="2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process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info: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2478" y="4950217"/>
            <a:ext cx="2491075" cy="408623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/>
              <a:t>Select ATC Location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2478" y="3258249"/>
            <a:ext cx="2925806" cy="408623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/>
              <a:t>Tool ID and Description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8623" y="2391259"/>
            <a:ext cx="2747554" cy="715089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/>
              <a:t>Tool Picture</a:t>
            </a:r>
          </a:p>
          <a:p>
            <a:r>
              <a:rPr lang="en-US"/>
              <a:t>(if image is available)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88623" y="4398879"/>
            <a:ext cx="1896460" cy="408623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System Status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88623" y="3822066"/>
            <a:ext cx="2522797" cy="408623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/>
              <a:t>Tool Geometry Data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88623" y="5471544"/>
            <a:ext cx="4634344" cy="408623"/>
          </a:xfrm>
          <a:prstGeom prst="roundRect">
            <a:avLst/>
          </a:prstGeom>
          <a:solidFill>
            <a:srgbClr val="3B42EB"/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Other User-Defined Custom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ED214-4F31-2943-AF03-C1D2D37DD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" r="646"/>
          <a:stretch/>
        </p:blipFill>
        <p:spPr>
          <a:xfrm>
            <a:off x="403249" y="2270907"/>
            <a:ext cx="6382120" cy="363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3232E2-E69D-3E42-BDEB-BA7805902B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8" t="5973" r="23979" b="88290"/>
          <a:stretch/>
        </p:blipFill>
        <p:spPr>
          <a:xfrm>
            <a:off x="1708701" y="2389666"/>
            <a:ext cx="5076668" cy="50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1D60A7-CCDE-624A-A7D6-E64850D39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6350000"/>
            <a:ext cx="1626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M:\6-Multi-media Files\Logos\CEI Logos\cei-gray-blue.tif">
            <a:extLst>
              <a:ext uri="{FF2B5EF4-FFF2-40B4-BE49-F238E27FC236}">
                <a16:creationId xmlns:a16="http://schemas.microsoft.com/office/drawing/2014/main" id="{E6012BAB-B199-4348-9645-88C9966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812" y="6350000"/>
            <a:ext cx="1415359" cy="53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C68312-9675-6F46-A0AD-A8899F69A640}"/>
              </a:ext>
            </a:extLst>
          </p:cNvPr>
          <p:cNvSpPr txBox="1"/>
          <p:nvPr/>
        </p:nvSpPr>
        <p:spPr>
          <a:xfrm>
            <a:off x="8161869" y="6544007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</a:rPr>
              <a:t>www.caroneng.com</a:t>
            </a:r>
          </a:p>
        </p:txBody>
      </p:sp>
      <p:pic>
        <p:nvPicPr>
          <p:cNvPr id="20" name="Picture 19" descr="A picture containing object&#10;&#10;Description automatically generated">
            <a:extLst>
              <a:ext uri="{FF2B5EF4-FFF2-40B4-BE49-F238E27FC236}">
                <a16:creationId xmlns:a16="http://schemas.microsoft.com/office/drawing/2014/main" id="{8F7A7D5E-1013-A945-9D43-FB78E6600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57200"/>
            <a:ext cx="1777636" cy="5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3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 animBg="1"/>
      <p:bldP spid="11" grpId="0" animBg="1"/>
      <p:bldP spid="12" grpId="0" animBg="1"/>
      <p:bldP spid="14" grpId="0" animBg="1"/>
      <p:bldP spid="15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22683</TotalTime>
  <Words>537</Words>
  <Application>Microsoft Macintosh PowerPoint</Application>
  <PresentationFormat>Widescreen</PresentationFormat>
  <Paragraphs>109</Paragraphs>
  <Slides>12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Courier New</vt:lpstr>
      <vt:lpstr>Monotype Corsiva</vt:lpstr>
      <vt:lpstr>Verdana</vt:lpstr>
      <vt:lpstr>Wingdings 2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Brianna Waterman</dc:creator>
  <cp:lastModifiedBy>Brianna Toulouse</cp:lastModifiedBy>
  <cp:revision>1037</cp:revision>
  <cp:lastPrinted>2015-08-07T13:37:17Z</cp:lastPrinted>
  <dcterms:created xsi:type="dcterms:W3CDTF">2015-03-17T13:57:08Z</dcterms:created>
  <dcterms:modified xsi:type="dcterms:W3CDTF">2019-09-24T12:53:26Z</dcterms:modified>
</cp:coreProperties>
</file>